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464" r:id="rId2"/>
    <p:sldId id="467" r:id="rId3"/>
    <p:sldId id="582" r:id="rId4"/>
    <p:sldId id="470" r:id="rId5"/>
    <p:sldId id="565" r:id="rId6"/>
    <p:sldId id="583" r:id="rId7"/>
    <p:sldId id="584" r:id="rId8"/>
    <p:sldId id="585" r:id="rId9"/>
    <p:sldId id="587" r:id="rId10"/>
    <p:sldId id="586" r:id="rId11"/>
    <p:sldId id="569" r:id="rId12"/>
    <p:sldId id="588" r:id="rId13"/>
    <p:sldId id="513" r:id="rId14"/>
    <p:sldId id="616" r:id="rId15"/>
    <p:sldId id="612" r:id="rId16"/>
    <p:sldId id="613" r:id="rId17"/>
    <p:sldId id="614" r:id="rId18"/>
    <p:sldId id="628" r:id="rId19"/>
    <p:sldId id="618" r:id="rId20"/>
    <p:sldId id="617" r:id="rId21"/>
    <p:sldId id="556" r:id="rId22"/>
    <p:sldId id="590" r:id="rId23"/>
    <p:sldId id="589" r:id="rId24"/>
    <p:sldId id="557" r:id="rId25"/>
    <p:sldId id="542" r:id="rId26"/>
    <p:sldId id="478" r:id="rId27"/>
    <p:sldId id="510" r:id="rId28"/>
    <p:sldId id="481" r:id="rId29"/>
    <p:sldId id="482" r:id="rId30"/>
    <p:sldId id="483" r:id="rId31"/>
    <p:sldId id="484" r:id="rId32"/>
    <p:sldId id="537" r:id="rId33"/>
    <p:sldId id="581" r:id="rId34"/>
    <p:sldId id="487" r:id="rId35"/>
    <p:sldId id="631" r:id="rId36"/>
    <p:sldId id="632" r:id="rId37"/>
    <p:sldId id="488" r:id="rId38"/>
    <p:sldId id="630" r:id="rId39"/>
    <p:sldId id="605" r:id="rId40"/>
    <p:sldId id="606" r:id="rId41"/>
    <p:sldId id="607" r:id="rId42"/>
    <p:sldId id="608" r:id="rId43"/>
    <p:sldId id="609" r:id="rId44"/>
    <p:sldId id="434" r:id="rId45"/>
    <p:sldId id="504" r:id="rId46"/>
    <p:sldId id="506" r:id="rId47"/>
    <p:sldId id="633" r:id="rId48"/>
    <p:sldId id="634" r:id="rId49"/>
    <p:sldId id="636" r:id="rId50"/>
    <p:sldId id="635" r:id="rId51"/>
    <p:sldId id="637" r:id="rId52"/>
    <p:sldId id="638" r:id="rId53"/>
    <p:sldId id="629" r:id="rId54"/>
    <p:sldId id="639" r:id="rId55"/>
    <p:sldId id="640" r:id="rId56"/>
    <p:sldId id="642" r:id="rId57"/>
    <p:sldId id="641" r:id="rId58"/>
    <p:sldId id="508" r:id="rId59"/>
    <p:sldId id="441" r:id="rId60"/>
    <p:sldId id="439" r:id="rId61"/>
    <p:sldId id="440" r:id="rId6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76"/>
    <a:srgbClr val="FFDF79"/>
    <a:srgbClr val="B88C00"/>
    <a:srgbClr val="E6E6E6"/>
    <a:srgbClr val="0A3F76"/>
    <a:srgbClr val="0F3F76"/>
    <a:srgbClr val="143F76"/>
    <a:srgbClr val="193F76"/>
    <a:srgbClr val="1E3F76"/>
    <a:srgbClr val="243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78544-58BB-48D2-ADAA-C00A8BF29E82}" type="datetimeFigureOut">
              <a:rPr lang="es-ES" smtClean="0"/>
              <a:t>23/11/2017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B31AB-8526-4BB7-B61C-9B79F1E3B1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4155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1</a:t>
            </a:fld>
            <a:endParaRPr lang="es-ES" dirty="0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8D60EA-E71B-4055-A37F-EEABDFE96654}" type="slidenum">
              <a:rPr lang="es-CL" altLang="es-ES" sz="1200" smtClean="0">
                <a:solidFill>
                  <a:schemeClr val="tx1"/>
                </a:solidFill>
              </a:rPr>
              <a:pPr eaLnBrk="1" hangingPunct="1"/>
              <a:t>21</a:t>
            </a:fld>
            <a:endParaRPr lang="es-CL" altLang="es-ES" sz="1200">
              <a:solidFill>
                <a:schemeClr val="tx1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8D60EA-E71B-4055-A37F-EEABDFE96654}" type="slidenum">
              <a:rPr lang="es-CL" altLang="es-ES" sz="1200" smtClean="0">
                <a:solidFill>
                  <a:schemeClr val="tx1"/>
                </a:solidFill>
              </a:rPr>
              <a:pPr eaLnBrk="1" hangingPunct="1"/>
              <a:t>22</a:t>
            </a:fld>
            <a:endParaRPr lang="es-CL" altLang="es-ES" sz="1200">
              <a:solidFill>
                <a:schemeClr val="tx1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8D60EA-E71B-4055-A37F-EEABDFE96654}" type="slidenum">
              <a:rPr lang="es-CL" altLang="es-ES" sz="1200" smtClean="0">
                <a:solidFill>
                  <a:schemeClr val="tx1"/>
                </a:solidFill>
              </a:rPr>
              <a:pPr eaLnBrk="1" hangingPunct="1"/>
              <a:t>23</a:t>
            </a:fld>
            <a:endParaRPr lang="es-CL" altLang="es-ES" sz="1200">
              <a:solidFill>
                <a:schemeClr val="tx1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8D60EA-E71B-4055-A37F-EEABDFE96654}" type="slidenum">
              <a:rPr lang="es-CL" altLang="es-ES" sz="1200" smtClean="0">
                <a:solidFill>
                  <a:schemeClr val="tx1"/>
                </a:solidFill>
              </a:rPr>
              <a:pPr eaLnBrk="1" hangingPunct="1"/>
              <a:t>24</a:t>
            </a:fld>
            <a:endParaRPr lang="es-CL" altLang="es-ES" sz="1200">
              <a:solidFill>
                <a:schemeClr val="tx1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8D60EA-E71B-4055-A37F-EEABDFE96654}" type="slidenum">
              <a:rPr lang="es-CL" altLang="es-ES" sz="1200" smtClean="0">
                <a:solidFill>
                  <a:schemeClr val="tx1"/>
                </a:solidFill>
              </a:rPr>
              <a:pPr eaLnBrk="1" hangingPunct="1"/>
              <a:t>25</a:t>
            </a:fld>
            <a:endParaRPr lang="es-CL" altLang="es-ES" sz="1200">
              <a:solidFill>
                <a:schemeClr val="tx1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31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32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33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35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charset="-128"/>
            </a:endParaRPr>
          </a:p>
        </p:txBody>
      </p:sp>
      <p:sp>
        <p:nvSpPr>
          <p:cNvPr id="6758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eaLnBrk="1" hangingPunct="1"/>
            <a:fld id="{0B95D351-DA12-445E-AD1B-7432F83B0BD6}" type="slidenum">
              <a:rPr lang="es-CL" alt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s-CL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61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B29CFACB-5C9F-42CF-8889-EE03FE5DB8D0}" type="slidenum">
              <a:rPr lang="es-CL" altLang="es-ES" sz="1200">
                <a:solidFill>
                  <a:srgbClr val="000000"/>
                </a:solidFill>
              </a:rPr>
              <a:pPr eaLnBrk="1" hangingPunct="1"/>
              <a:t>39</a:t>
            </a:fld>
            <a:endParaRPr lang="es-CL" alt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2B2E628-73BD-46BD-9187-49C2C660FDB5}" type="slidenum">
              <a:rPr lang="es-CL" sz="1200" smtClean="0">
                <a:solidFill>
                  <a:schemeClr val="tx1"/>
                </a:solidFill>
              </a:rPr>
              <a:pPr eaLnBrk="1" hangingPunct="1"/>
              <a:t>2</a:t>
            </a:fld>
            <a:endParaRPr lang="es-CL" sz="1200">
              <a:solidFill>
                <a:schemeClr val="tx1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8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B29CFACB-5C9F-42CF-8889-EE03FE5DB8D0}" type="slidenum">
              <a:rPr lang="es-CL" altLang="es-ES" sz="1200">
                <a:solidFill>
                  <a:srgbClr val="000000"/>
                </a:solidFill>
              </a:rPr>
              <a:pPr eaLnBrk="1" hangingPunct="1"/>
              <a:t>40</a:t>
            </a:fld>
            <a:endParaRPr lang="es-CL" alt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0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B29CFACB-5C9F-42CF-8889-EE03FE5DB8D0}" type="slidenum">
              <a:rPr lang="es-CL" altLang="es-ES" sz="1200">
                <a:solidFill>
                  <a:srgbClr val="000000"/>
                </a:solidFill>
              </a:rPr>
              <a:pPr eaLnBrk="1" hangingPunct="1"/>
              <a:t>41</a:t>
            </a:fld>
            <a:endParaRPr lang="es-CL" alt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60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B29CFACB-5C9F-42CF-8889-EE03FE5DB8D0}" type="slidenum">
              <a:rPr lang="es-CL" altLang="es-ES" sz="1200">
                <a:solidFill>
                  <a:srgbClr val="000000"/>
                </a:solidFill>
              </a:rPr>
              <a:pPr eaLnBrk="1" hangingPunct="1"/>
              <a:t>42</a:t>
            </a:fld>
            <a:endParaRPr lang="es-CL" alt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39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B29CFACB-5C9F-42CF-8889-EE03FE5DB8D0}" type="slidenum">
              <a:rPr lang="es-CL" altLang="es-ES" sz="1200">
                <a:solidFill>
                  <a:srgbClr val="000000"/>
                </a:solidFill>
              </a:rPr>
              <a:pPr eaLnBrk="1" hangingPunct="1"/>
              <a:t>43</a:t>
            </a:fld>
            <a:endParaRPr lang="es-CL" alt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75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44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45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35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46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47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48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49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2B2E628-73BD-46BD-9187-49C2C660FDB5}" type="slidenum">
              <a:rPr lang="es-CL" sz="1200" smtClean="0">
                <a:solidFill>
                  <a:schemeClr val="tx1"/>
                </a:solidFill>
              </a:rPr>
              <a:pPr eaLnBrk="1" hangingPunct="1"/>
              <a:t>3</a:t>
            </a:fld>
            <a:endParaRPr lang="es-CL" sz="1200">
              <a:solidFill>
                <a:schemeClr val="tx1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8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50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51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52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53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54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55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56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57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1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9E124-BED9-4FDF-BCB2-97811C2BD9A7}" type="slidenum">
              <a:rPr lang="es-ES"/>
              <a:pPr/>
              <a:t>58</a:t>
            </a:fld>
            <a:endParaRPr lang="es-ES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EB5065-DFFC-BD4D-A948-485C633FDEDC}" type="slidenum">
              <a:rPr lang="es-CL" sz="1200">
                <a:solidFill>
                  <a:schemeClr val="tx1"/>
                </a:solidFill>
              </a:rPr>
              <a:pPr eaLnBrk="1" hangingPunct="1"/>
              <a:t>4</a:t>
            </a:fld>
            <a:endParaRPr lang="es-CL" sz="1200">
              <a:solidFill>
                <a:schemeClr val="tx1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58A2571-7D4E-41E3-8F98-F6D5D0F6DA9D}" type="slidenum">
              <a:rPr lang="es-CL" sz="1200">
                <a:solidFill>
                  <a:schemeClr val="tx1"/>
                </a:solidFill>
              </a:rPr>
              <a:pPr eaLnBrk="1" hangingPunct="1"/>
              <a:t>13</a:t>
            </a:fld>
            <a:endParaRPr lang="es-CL" sz="1200">
              <a:solidFill>
                <a:schemeClr val="tx1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4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58A2571-7D4E-41E3-8F98-F6D5D0F6DA9D}" type="slidenum">
              <a:rPr lang="es-CL" sz="1200">
                <a:solidFill>
                  <a:schemeClr val="tx1"/>
                </a:solidFill>
              </a:rPr>
              <a:pPr eaLnBrk="1" hangingPunct="1"/>
              <a:t>14</a:t>
            </a:fld>
            <a:endParaRPr lang="es-CL" sz="1200">
              <a:solidFill>
                <a:schemeClr val="tx1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4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53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D804CC7-C6F5-45E7-AC44-627CEF2F719E}" type="slidenum">
              <a:rPr lang="es-CL" sz="1200" smtClean="0">
                <a:solidFill>
                  <a:schemeClr val="tx1"/>
                </a:solidFill>
              </a:rPr>
              <a:pPr eaLnBrk="1" hangingPunct="1"/>
              <a:t>15</a:t>
            </a:fld>
            <a:endParaRPr lang="es-C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2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58A2571-7D4E-41E3-8F98-F6D5D0F6DA9D}" type="slidenum">
              <a:rPr lang="es-CL" sz="1200">
                <a:solidFill>
                  <a:schemeClr val="tx1"/>
                </a:solidFill>
              </a:rPr>
              <a:pPr eaLnBrk="1" hangingPunct="1"/>
              <a:t>19</a:t>
            </a:fld>
            <a:endParaRPr lang="es-CL" sz="1200">
              <a:solidFill>
                <a:schemeClr val="tx1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47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83" indent="-285724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98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5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217" indent="-22858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58A2571-7D4E-41E3-8F98-F6D5D0F6DA9D}" type="slidenum">
              <a:rPr lang="es-CL" sz="1200">
                <a:solidFill>
                  <a:schemeClr val="tx1"/>
                </a:solidFill>
              </a:rPr>
              <a:pPr eaLnBrk="1" hangingPunct="1"/>
              <a:t>20</a:t>
            </a:fld>
            <a:endParaRPr lang="es-CL" sz="1200">
              <a:solidFill>
                <a:schemeClr val="tx1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4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7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7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34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1FEBC46-1CBB-4066-8EDE-234152310513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09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019B14B-86F7-410E-B559-BEA37142FFDF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88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0310-8A4F-4565-ADA5-67ACFA473C01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0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2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1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4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3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7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6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9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5FB8E-FB87-4BAE-8219-15D70A20AA3E}" type="datetimeFigureOut">
              <a:rPr lang="es-E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23/11/2017</a:t>
            </a:fld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491880" y="55172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7AF2B-24EE-4D27-9EBA-4BC84830FD5E}" type="slidenum">
              <a:rPr lang="es-E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 userDrawn="1"/>
        </p:nvSpPr>
        <p:spPr bwMode="auto">
          <a:xfrm>
            <a:off x="7669213" y="6297613"/>
            <a:ext cx="1366837" cy="4222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CL" sz="1800" kern="0" dirty="0">
                <a:solidFill>
                  <a:prstClr val="white">
                    <a:lumMod val="65000"/>
                  </a:prstClr>
                </a:solidFill>
                <a:latin typeface="Arial Unicode MS" charset="0"/>
              </a:rPr>
              <a:t>rene</a:t>
            </a:r>
            <a:r>
              <a:rPr lang="es-CL" sz="1800" kern="0" dirty="0">
                <a:solidFill>
                  <a:prstClr val="white">
                    <a:lumMod val="75000"/>
                  </a:prstClr>
                </a:solidFill>
                <a:latin typeface="Arial Unicode MS" charset="0"/>
              </a:rPr>
              <a:t>lagos</a:t>
            </a:r>
          </a:p>
          <a:p>
            <a:pPr eaLnBrk="1" hangingPunct="1">
              <a:lnSpc>
                <a:spcPct val="0"/>
              </a:lnSpc>
              <a:spcBef>
                <a:spcPts val="400"/>
              </a:spcBef>
              <a:defRPr/>
            </a:pPr>
            <a:r>
              <a:rPr lang="es-CL" sz="900" kern="0" dirty="0">
                <a:solidFill>
                  <a:prstClr val="white">
                    <a:lumMod val="65000"/>
                  </a:prstClr>
                </a:solidFill>
                <a:latin typeface="Arial Unicode MS" charset="0"/>
              </a:rPr>
              <a:t>engineers</a:t>
            </a:r>
          </a:p>
        </p:txBody>
      </p:sp>
    </p:spTree>
    <p:extLst>
      <p:ext uri="{BB962C8B-B14F-4D97-AF65-F5344CB8AC3E}">
        <p14:creationId xmlns:p14="http://schemas.microsoft.com/office/powerpoint/2010/main" val="396966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2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aice.cl/es/newsletter/newsletter52/img/00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http://aice.cl/es/newsletter/newsletter52/img/001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http://aice.cl/es/newsletter/newsletter52/img/001.jpg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http://aice.cl/es/newsletter/newsletter52/img/001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http://aice.cl/es/newsletter/newsletter52/img/001.jpg" TargetMode="External"/><Relationship Id="rId4" Type="http://schemas.openxmlformats.org/officeDocument/2006/relationships/image" Target="../media/image11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http://aice.cl/es/newsletter/newsletter52/img/001.jpg" TargetMode="External"/><Relationship Id="rId4" Type="http://schemas.openxmlformats.org/officeDocument/2006/relationships/image" Target="../media/image13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http://aice.cl/es/newsletter/newsletter52/img/001.jpg" TargetMode="Externa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http://aice.cl/es/newsletter/newsletter52/img/001.jpg" TargetMode="Externa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http://aice.cl/es/newsletter/newsletter52/img/001.jpg" TargetMode="Externa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http://aice.cl/es/newsletter/newsletter52/img/001.j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9.jpe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aice.cl/es/newsletter/newsletter52/img/001.jpg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aice.cl/es/newsletter/newsletter52/img/001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7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http://aice.cl/es/newsletter/newsletter52/img/001.jp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7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http://aice.cl/es/newsletter/newsletter52/img/001.jpg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http://aice.cl/es/newsletter/newsletter52/img/001.jpg" TargetMode="External"/><Relationship Id="rId4" Type="http://schemas.openxmlformats.org/officeDocument/2006/relationships/image" Target="../media/image32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http://aice.cl/es/newsletter/newsletter52/img/001.jpg" TargetMode="Externa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aice.cl/es/newsletter/newsletter52/img/001.jp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http://aice.cl/es/newsletter/newsletter52/img/001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http://aice.cl/es/newsletter/newsletter52/img/001.jp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http://aice.cl/es/newsletter/newsletter52/img/001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http://aice.cl/es/newsletter/newsletter52/img/001.jp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ice.cl/es/newsletter/newsletter52/img/002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4333" r="1257" b="4333"/>
          <a:stretch/>
        </p:blipFill>
        <p:spPr bwMode="auto">
          <a:xfrm>
            <a:off x="0" y="5355698"/>
            <a:ext cx="1521570" cy="150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rlagos\Mis documentos\Mis imágenes\Costanera_Center_ Contexto jp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7"/>
          <a:stretch/>
        </p:blipFill>
        <p:spPr bwMode="auto">
          <a:xfrm>
            <a:off x="0" y="750"/>
            <a:ext cx="9180512" cy="53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 CuadroTexto"/>
          <p:cNvSpPr txBox="1"/>
          <p:nvPr/>
        </p:nvSpPr>
        <p:spPr>
          <a:xfrm>
            <a:off x="2195736" y="5445224"/>
            <a:ext cx="9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Resiliencia Sísmica  </a:t>
            </a:r>
          </a:p>
          <a:p>
            <a:r>
              <a:rPr lang="es-C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Un objetivo de la Ingeniería Estructural Chilena</a:t>
            </a:r>
            <a:endParaRPr lang="es-CL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4" name="CuadroTexto 1"/>
          <p:cNvSpPr txBox="1"/>
          <p:nvPr/>
        </p:nvSpPr>
        <p:spPr>
          <a:xfrm>
            <a:off x="2180866" y="6309320"/>
            <a:ext cx="3831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René Lagos C</a:t>
            </a:r>
            <a:r>
              <a:rPr lang="es-CL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s-CL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Ingeniero Civil 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3608" y="1412776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rgbClr val="FFFF00"/>
                </a:solidFill>
              </a:rPr>
              <a:t>Resiliencia es la capacidad de recuperarse y volver a funcionamiento normal luego de un evento adverso.</a:t>
            </a:r>
            <a:endParaRPr lang="es-CL" sz="3200" dirty="0">
              <a:solidFill>
                <a:srgbClr val="FFFF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24000" y="3212976"/>
            <a:ext cx="7912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</a:rPr>
              <a:t>Estrategias usuales en el diseño sísmico de edificios: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SLE</a:t>
            </a:r>
            <a:r>
              <a:rPr lang="es-CL" sz="2800" dirty="0" smtClean="0">
                <a:solidFill>
                  <a:schemeClr val="bg1"/>
                </a:solidFill>
              </a:rPr>
              <a:t>  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Evitar daño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DE</a:t>
            </a:r>
            <a:r>
              <a:rPr lang="es-CL" sz="2800" dirty="0" smtClean="0">
                <a:solidFill>
                  <a:schemeClr val="bg1"/>
                </a:solidFill>
              </a:rPr>
              <a:t>   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Permitir daño reparable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MCE</a:t>
            </a:r>
            <a:r>
              <a:rPr lang="es-CL" sz="2800" dirty="0" smtClean="0">
                <a:solidFill>
                  <a:schemeClr val="bg1"/>
                </a:solidFill>
              </a:rPr>
              <a:t>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Evitar colapso </a:t>
            </a:r>
            <a:r>
              <a:rPr lang="en-US" sz="2800" dirty="0" smtClean="0">
                <a:solidFill>
                  <a:schemeClr val="bg1"/>
                </a:solidFill>
              </a:rPr>
              <a:t> 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4788024" y="1916832"/>
            <a:ext cx="2808312" cy="6048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 redondeado"/>
          <p:cNvSpPr/>
          <p:nvPr/>
        </p:nvSpPr>
        <p:spPr>
          <a:xfrm>
            <a:off x="2771800" y="3717031"/>
            <a:ext cx="3935240" cy="8640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Arco"/>
          <p:cNvSpPr/>
          <p:nvPr/>
        </p:nvSpPr>
        <p:spPr>
          <a:xfrm>
            <a:off x="6804248" y="2197606"/>
            <a:ext cx="2016224" cy="1951472"/>
          </a:xfrm>
          <a:prstGeom prst="arc">
            <a:avLst>
              <a:gd name="adj1" fmla="val 16259379"/>
              <a:gd name="adj2" fmla="val 5187521"/>
            </a:avLst>
          </a:prstGeom>
          <a:ln w="38100">
            <a:solidFill>
              <a:srgbClr val="92D05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179512" y="5013176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u="sng" dirty="0" err="1" smtClean="0">
                <a:solidFill>
                  <a:srgbClr val="FFFF00"/>
                </a:solidFill>
              </a:rPr>
              <a:t>Mantener</a:t>
            </a:r>
            <a:r>
              <a:rPr lang="en-US" sz="2800" i="1" u="sng" dirty="0" smtClean="0">
                <a:solidFill>
                  <a:srgbClr val="FFFF00"/>
                </a:solidFill>
              </a:rPr>
              <a:t> la </a:t>
            </a:r>
            <a:r>
              <a:rPr lang="en-US" sz="2800" i="1" u="sng" dirty="0" err="1">
                <a:solidFill>
                  <a:srgbClr val="FFFF00"/>
                </a:solidFill>
              </a:rPr>
              <a:t>F</a:t>
            </a:r>
            <a:r>
              <a:rPr lang="en-US" sz="2800" i="1" u="sng" dirty="0" err="1" smtClean="0">
                <a:solidFill>
                  <a:srgbClr val="FFFF00"/>
                </a:solidFill>
              </a:rPr>
              <a:t>uncionalidad</a:t>
            </a:r>
            <a:r>
              <a:rPr lang="en-US" sz="2800" i="1" u="sng" dirty="0" smtClean="0">
                <a:solidFill>
                  <a:srgbClr val="FFFF00"/>
                </a:solidFill>
              </a:rPr>
              <a:t> y </a:t>
            </a:r>
            <a:r>
              <a:rPr lang="en-US" sz="2800" i="1" u="sng" dirty="0" err="1" smtClean="0">
                <a:solidFill>
                  <a:srgbClr val="FFFF00"/>
                </a:solidFill>
              </a:rPr>
              <a:t>Proteger</a:t>
            </a:r>
            <a:r>
              <a:rPr lang="en-US" sz="2800" i="1" u="sng" dirty="0" smtClean="0">
                <a:solidFill>
                  <a:srgbClr val="FFFF00"/>
                </a:solidFill>
              </a:rPr>
              <a:t> la Vida son </a:t>
            </a:r>
            <a:r>
              <a:rPr lang="en-US" sz="2800" i="1" u="sng" dirty="0" err="1" smtClean="0">
                <a:solidFill>
                  <a:srgbClr val="FFFF00"/>
                </a:solidFill>
              </a:rPr>
              <a:t>problemas</a:t>
            </a:r>
            <a:r>
              <a:rPr lang="en-US" sz="2800" i="1" u="sng" dirty="0" smtClean="0">
                <a:solidFill>
                  <a:srgbClr val="FFFF00"/>
                </a:solidFill>
              </a:rPr>
              <a:t> </a:t>
            </a:r>
            <a:r>
              <a:rPr lang="en-US" sz="2800" i="1" u="sng" dirty="0" err="1" smtClean="0">
                <a:solidFill>
                  <a:srgbClr val="FFFF00"/>
                </a:solidFill>
              </a:rPr>
              <a:t>diferentes</a:t>
            </a:r>
            <a:r>
              <a:rPr lang="en-US" sz="2800" i="1" u="sng" dirty="0" smtClean="0">
                <a:solidFill>
                  <a:srgbClr val="FFFF00"/>
                </a:solidFill>
              </a:rPr>
              <a:t> </a:t>
            </a:r>
            <a:r>
              <a:rPr lang="en-US" sz="2800" i="1" u="sng" dirty="0" err="1" smtClean="0">
                <a:solidFill>
                  <a:srgbClr val="FFFF00"/>
                </a:solidFill>
              </a:rPr>
              <a:t>que</a:t>
            </a:r>
            <a:r>
              <a:rPr lang="en-US" sz="2800" i="1" u="sng" dirty="0" smtClean="0">
                <a:solidFill>
                  <a:srgbClr val="FFFF00"/>
                </a:solidFill>
              </a:rPr>
              <a:t> </a:t>
            </a:r>
            <a:r>
              <a:rPr lang="en-US" sz="2800" i="1" u="sng" dirty="0" err="1" smtClean="0">
                <a:solidFill>
                  <a:srgbClr val="FFFF00"/>
                </a:solidFill>
              </a:rPr>
              <a:t>requieren</a:t>
            </a:r>
            <a:r>
              <a:rPr lang="en-US" sz="2800" i="1" u="sng" dirty="0" smtClean="0">
                <a:solidFill>
                  <a:srgbClr val="FFFF00"/>
                </a:solidFill>
              </a:rPr>
              <a:t> </a:t>
            </a:r>
            <a:r>
              <a:rPr lang="en-US" sz="2800" i="1" u="sng" dirty="0" err="1" smtClean="0">
                <a:solidFill>
                  <a:srgbClr val="FFFF00"/>
                </a:solidFill>
              </a:rPr>
              <a:t>soluciones</a:t>
            </a:r>
            <a:r>
              <a:rPr lang="en-US" sz="2800" i="1" u="sng" dirty="0" smtClean="0">
                <a:solidFill>
                  <a:srgbClr val="FFFF00"/>
                </a:solidFill>
              </a:rPr>
              <a:t> </a:t>
            </a:r>
            <a:r>
              <a:rPr lang="en-US" sz="2800" i="1" u="sng" dirty="0" err="1" smtClean="0">
                <a:solidFill>
                  <a:srgbClr val="FFFF00"/>
                </a:solidFill>
              </a:rPr>
              <a:t>diferentes</a:t>
            </a:r>
            <a:r>
              <a:rPr lang="en-US" sz="2800" i="1" u="sng" dirty="0" smtClean="0">
                <a:solidFill>
                  <a:srgbClr val="FFFF00"/>
                </a:solidFill>
              </a:rPr>
              <a:t>!  </a:t>
            </a:r>
            <a:endParaRPr lang="es-ES" sz="2800" i="1" u="sng" dirty="0">
              <a:solidFill>
                <a:srgbClr val="FFFF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9552" y="478413"/>
            <a:ext cx="820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y Desempeño Sísmico</a:t>
            </a:r>
          </a:p>
        </p:txBody>
      </p:sp>
      <p:sp>
        <p:nvSpPr>
          <p:cNvPr id="3" name="2 Flecha derecha"/>
          <p:cNvSpPr/>
          <p:nvPr/>
        </p:nvSpPr>
        <p:spPr>
          <a:xfrm>
            <a:off x="2195736" y="6237312"/>
            <a:ext cx="432048" cy="339357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2771800" y="609329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</a:rPr>
              <a:t>¡Dos desafíos diferentes!</a:t>
            </a:r>
            <a:endParaRPr lang="es-CL" sz="2800" dirty="0">
              <a:solidFill>
                <a:schemeClr val="bg1"/>
              </a:solidFill>
            </a:endParaRPr>
          </a:p>
        </p:txBody>
      </p:sp>
      <p:pic>
        <p:nvPicPr>
          <p:cNvPr id="12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1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1268760"/>
            <a:ext cx="83529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rgbClr val="FFFF00"/>
                </a:solidFill>
              </a:rPr>
              <a:t>Desafío 1: Resiliencia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§"/>
            </a:pPr>
            <a:r>
              <a:rPr lang="es-CL" sz="2800" i="1" dirty="0" smtClean="0">
                <a:solidFill>
                  <a:schemeClr val="bg1"/>
                </a:solidFill>
              </a:rPr>
              <a:t>Limitar Daño </a:t>
            </a:r>
            <a:r>
              <a:rPr lang="es-CL" sz="2800" i="1" dirty="0" smtClean="0">
                <a:solidFill>
                  <a:srgbClr val="FFC000"/>
                </a:solidFill>
              </a:rPr>
              <a:t>↔</a:t>
            </a:r>
            <a:r>
              <a:rPr lang="es-CL" sz="2800" i="1" dirty="0" smtClean="0">
                <a:solidFill>
                  <a:schemeClr val="bg1"/>
                </a:solidFill>
              </a:rPr>
              <a:t> Reduciendo la  demanda de desplazamientos</a:t>
            </a:r>
          </a:p>
          <a:p>
            <a:r>
              <a:rPr lang="es-CL" sz="3200" dirty="0" smtClean="0">
                <a:solidFill>
                  <a:srgbClr val="FFFF00"/>
                </a:solidFill>
              </a:rPr>
              <a:t>     Solución:</a:t>
            </a:r>
            <a:r>
              <a:rPr lang="es-CL" sz="3200" dirty="0" smtClean="0">
                <a:solidFill>
                  <a:schemeClr val="bg1"/>
                </a:solidFill>
              </a:rPr>
              <a:t>   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§"/>
            </a:pPr>
            <a:r>
              <a:rPr lang="es-CL" sz="2800" i="1" dirty="0" smtClean="0">
                <a:solidFill>
                  <a:schemeClr val="bg1"/>
                </a:solidFill>
              </a:rPr>
              <a:t>Proveer Rigidez y Redundancia </a:t>
            </a:r>
            <a:r>
              <a:rPr lang="es-CL" sz="2800" i="1" dirty="0">
                <a:solidFill>
                  <a:srgbClr val="FFC000"/>
                </a:solidFill>
              </a:rPr>
              <a:t>↔ </a:t>
            </a:r>
            <a:r>
              <a:rPr lang="es-CL" sz="2800" i="1" dirty="0" smtClean="0">
                <a:solidFill>
                  <a:srgbClr val="FFC000"/>
                </a:solidFill>
              </a:rPr>
              <a:t>Práctica Chilena</a:t>
            </a:r>
            <a:endParaRPr lang="es-CL" sz="3200" i="1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552" y="478413"/>
            <a:ext cx="820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y Desempeño Sísmico</a:t>
            </a:r>
          </a:p>
        </p:txBody>
      </p:sp>
      <p:pic>
        <p:nvPicPr>
          <p:cNvPr id="7" name="Imag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3783524"/>
            <a:ext cx="4752489" cy="274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467544" y="1268760"/>
            <a:ext cx="7488832" cy="14003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1268760"/>
            <a:ext cx="83529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rgbClr val="FFFF00"/>
                </a:solidFill>
              </a:rPr>
              <a:t>Desafío 1: Resiliencia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§"/>
            </a:pPr>
            <a:r>
              <a:rPr lang="es-CL" sz="2800" i="1" dirty="0" smtClean="0">
                <a:solidFill>
                  <a:schemeClr val="bg1"/>
                </a:solidFill>
              </a:rPr>
              <a:t>Limitar Daño </a:t>
            </a:r>
            <a:r>
              <a:rPr lang="es-CL" sz="2800" i="1" dirty="0" smtClean="0">
                <a:solidFill>
                  <a:srgbClr val="FFC000"/>
                </a:solidFill>
              </a:rPr>
              <a:t>↔</a:t>
            </a:r>
            <a:r>
              <a:rPr lang="es-CL" sz="2800" i="1" dirty="0" smtClean="0">
                <a:solidFill>
                  <a:schemeClr val="bg1"/>
                </a:solidFill>
              </a:rPr>
              <a:t> Reduciendo la  demanda de desplazamientos</a:t>
            </a:r>
          </a:p>
          <a:p>
            <a:r>
              <a:rPr lang="es-CL" sz="3200" dirty="0" smtClean="0">
                <a:solidFill>
                  <a:srgbClr val="FFFF00"/>
                </a:solidFill>
              </a:rPr>
              <a:t>     Solución:</a:t>
            </a:r>
            <a:r>
              <a:rPr lang="es-CL" sz="3200" dirty="0" smtClean="0">
                <a:solidFill>
                  <a:schemeClr val="bg1"/>
                </a:solidFill>
              </a:rPr>
              <a:t>   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§"/>
            </a:pPr>
            <a:r>
              <a:rPr lang="es-CL" sz="2800" i="1" dirty="0" smtClean="0">
                <a:solidFill>
                  <a:schemeClr val="bg1"/>
                </a:solidFill>
              </a:rPr>
              <a:t>Proveer Rigidez y Redundancia </a:t>
            </a:r>
            <a:r>
              <a:rPr lang="es-CL" sz="2800" i="1" dirty="0">
                <a:solidFill>
                  <a:srgbClr val="FFC000"/>
                </a:solidFill>
              </a:rPr>
              <a:t>↔ </a:t>
            </a:r>
            <a:r>
              <a:rPr lang="es-CL" sz="2800" i="1" dirty="0" smtClean="0">
                <a:solidFill>
                  <a:srgbClr val="FFC000"/>
                </a:solidFill>
              </a:rPr>
              <a:t>Práctica Chilena</a:t>
            </a:r>
            <a:endParaRPr lang="es-CL" sz="3200" i="1" dirty="0" smtClean="0">
              <a:solidFill>
                <a:schemeClr val="bg1"/>
              </a:solidFill>
            </a:endParaRPr>
          </a:p>
          <a:p>
            <a:r>
              <a:rPr lang="es-CL" sz="3200" dirty="0" smtClean="0">
                <a:solidFill>
                  <a:srgbClr val="FFFF00"/>
                </a:solidFill>
              </a:rPr>
              <a:t>Desafío 2: Proteger la Vida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§"/>
            </a:pPr>
            <a:r>
              <a:rPr lang="es-CL" sz="2800" i="1" dirty="0" smtClean="0">
                <a:solidFill>
                  <a:schemeClr val="bg1"/>
                </a:solidFill>
              </a:rPr>
              <a:t>Prevenir el Colapso </a:t>
            </a:r>
            <a:r>
              <a:rPr lang="es-CL" sz="2800" i="1" dirty="0" smtClean="0">
                <a:solidFill>
                  <a:srgbClr val="FFC000"/>
                </a:solidFill>
              </a:rPr>
              <a:t>↔</a:t>
            </a:r>
            <a:r>
              <a:rPr lang="es-CL" sz="2800" i="1" dirty="0" smtClean="0">
                <a:solidFill>
                  <a:schemeClr val="bg1"/>
                </a:solidFill>
              </a:rPr>
              <a:t> Disipando energía por medio daño, controlando la secuencia en que este ocurre.  </a:t>
            </a:r>
          </a:p>
          <a:p>
            <a:r>
              <a:rPr lang="es-CL" sz="3200" dirty="0" smtClean="0">
                <a:solidFill>
                  <a:srgbClr val="FFFF00"/>
                </a:solidFill>
              </a:rPr>
              <a:t>     Solución:</a:t>
            </a:r>
          </a:p>
          <a:p>
            <a:pPr marL="457200" indent="-457200">
              <a:buClr>
                <a:srgbClr val="FFC000"/>
              </a:buClr>
              <a:buFont typeface="Wingdings" pitchFamily="2" charset="2"/>
              <a:buChar char="§"/>
            </a:pPr>
            <a:r>
              <a:rPr lang="es-CL" sz="2800" i="1" dirty="0" smtClean="0">
                <a:solidFill>
                  <a:schemeClr val="bg1"/>
                </a:solidFill>
              </a:rPr>
              <a:t>Diseño por Capacidad + Proveyendo Ductilidad        </a:t>
            </a:r>
            <a:r>
              <a:rPr lang="es-CL" sz="2800" i="1" dirty="0">
                <a:solidFill>
                  <a:srgbClr val="FFC000"/>
                </a:solidFill>
              </a:rPr>
              <a:t>↔ </a:t>
            </a:r>
            <a:r>
              <a:rPr lang="es-CL" sz="2800" i="1" dirty="0" smtClean="0">
                <a:solidFill>
                  <a:srgbClr val="FFC000"/>
                </a:solidFill>
              </a:rPr>
              <a:t>Práctica USA y NZ 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552" y="478413"/>
            <a:ext cx="820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y Desempeño Sísmico</a:t>
            </a: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467544" y="3540785"/>
            <a:ext cx="8280920" cy="14003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11560" y="332656"/>
            <a:ext cx="6637522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dirty="0" smtClean="0">
                <a:solidFill>
                  <a:srgbClr val="FFC000"/>
                </a:solidFill>
              </a:rPr>
              <a:t>Nivel de Desempeño Sísmico</a:t>
            </a:r>
            <a:endParaRPr lang="es-CL" sz="2800" dirty="0" smtClean="0"/>
          </a:p>
          <a:p>
            <a:pPr eaLnBrk="1" hangingPunct="1">
              <a:spcBef>
                <a:spcPct val="50000"/>
              </a:spcBef>
              <a:defRPr/>
            </a:pPr>
            <a:r>
              <a:rPr lang="es-CL" sz="2800" dirty="0" smtClean="0">
                <a:solidFill>
                  <a:schemeClr val="bg1"/>
                </a:solidFill>
              </a:rPr>
              <a:t>Parámetros frecuentemente usados para controlar daño estructural:</a:t>
            </a:r>
            <a:endParaRPr lang="es-CL" sz="105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s-CL" sz="900" dirty="0" smtClean="0">
              <a:solidFill>
                <a:schemeClr val="bg1"/>
              </a:solidFill>
            </a:endParaRPr>
          </a:p>
          <a:p>
            <a:pPr marL="457200" lvl="1" indent="0" eaLnBrk="1" hangingPunct="1">
              <a:lnSpc>
                <a:spcPct val="150000"/>
              </a:lnSpc>
              <a:buClr>
                <a:srgbClr val="FFC000"/>
              </a:buClr>
              <a:defRPr/>
            </a:pPr>
            <a:r>
              <a:rPr lang="es-CL" sz="2800" dirty="0" smtClean="0"/>
              <a:t>A Nivel Global 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i="1" dirty="0" smtClean="0">
                <a:solidFill>
                  <a:schemeClr val="bg1"/>
                </a:solidFill>
                <a:latin typeface="Symbol" panose="05050102010706020507" pitchFamily="18" charset="2"/>
                <a:cs typeface="Times New Roman" pitchFamily="18" charset="0"/>
              </a:rPr>
              <a:t>   d</a:t>
            </a:r>
            <a:r>
              <a:rPr lang="es-CL" sz="2800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s-CL" sz="2800" i="1" dirty="0" smtClean="0">
                <a:solidFill>
                  <a:schemeClr val="bg1"/>
                </a:solidFill>
              </a:rPr>
              <a:t>/ </a:t>
            </a:r>
            <a:r>
              <a:rPr lang="es-CL" sz="2800" i="1" dirty="0" err="1" smtClean="0">
                <a:solidFill>
                  <a:schemeClr val="bg1"/>
                </a:solidFill>
              </a:rPr>
              <a:t>h</a:t>
            </a:r>
            <a:r>
              <a:rPr lang="es-CL" sz="1600" i="1" dirty="0" err="1">
                <a:solidFill>
                  <a:schemeClr val="bg1"/>
                </a:solidFill>
              </a:rPr>
              <a:t>o</a:t>
            </a:r>
            <a:r>
              <a:rPr lang="es-CL" sz="2800" i="1" dirty="0" smtClean="0">
                <a:solidFill>
                  <a:schemeClr val="bg1"/>
                </a:solidFill>
              </a:rPr>
              <a:t> </a:t>
            </a:r>
            <a:r>
              <a:rPr lang="es-CL" sz="2800" dirty="0" smtClean="0">
                <a:solidFill>
                  <a:schemeClr val="bg1"/>
                </a:solidFill>
              </a:rPr>
              <a:t>= deriva de techo</a:t>
            </a:r>
          </a:p>
          <a:p>
            <a:pPr marL="457200" lvl="1" indent="0" eaLnBrk="1" hangingPunct="1">
              <a:lnSpc>
                <a:spcPct val="150000"/>
              </a:lnSpc>
              <a:buClr>
                <a:srgbClr val="FFC000"/>
              </a:buClr>
              <a:defRPr/>
            </a:pPr>
            <a:r>
              <a:rPr lang="es-CL" sz="2800" dirty="0" smtClean="0"/>
              <a:t>A Nivel de Componentes 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s-CL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s-CL" sz="2800" i="1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s-CL" sz="2800" i="1" baseline="-25000" dirty="0" smtClean="0">
                <a:solidFill>
                  <a:schemeClr val="bg1"/>
                </a:solidFill>
              </a:rPr>
              <a:t> </a:t>
            </a:r>
            <a:r>
              <a:rPr lang="es-CL" sz="2800" dirty="0" smtClean="0">
                <a:solidFill>
                  <a:schemeClr val="bg1"/>
                </a:solidFill>
              </a:rPr>
              <a:t>= demanda de curvatura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dirty="0" smtClean="0">
                <a:solidFill>
                  <a:schemeClr val="bg1"/>
                </a:solidFill>
              </a:rPr>
              <a:t>  Deformaciones unitarias </a:t>
            </a:r>
            <a:r>
              <a:rPr lang="es-CL" sz="2800" dirty="0" err="1" smtClean="0">
                <a:solidFill>
                  <a:schemeClr val="bg1"/>
                </a:solidFill>
              </a:rPr>
              <a:t>ε</a:t>
            </a:r>
            <a:r>
              <a:rPr lang="es-CL" sz="2800" baseline="-25000" dirty="0" err="1" smtClean="0">
                <a:solidFill>
                  <a:schemeClr val="bg1"/>
                </a:solidFill>
              </a:rPr>
              <a:t>c</a:t>
            </a:r>
            <a:r>
              <a:rPr lang="es-CL" sz="2800" dirty="0" smtClean="0">
                <a:solidFill>
                  <a:schemeClr val="bg1"/>
                </a:solidFill>
              </a:rPr>
              <a:t>  </a:t>
            </a:r>
            <a:r>
              <a:rPr lang="es-CL" sz="2800" dirty="0" err="1" smtClean="0">
                <a:solidFill>
                  <a:schemeClr val="bg1"/>
                </a:solidFill>
              </a:rPr>
              <a:t>ε</a:t>
            </a:r>
            <a:r>
              <a:rPr lang="es-CL" sz="2800" baseline="-25000" dirty="0" err="1" smtClean="0">
                <a:solidFill>
                  <a:schemeClr val="bg1"/>
                </a:solidFill>
              </a:rPr>
              <a:t>s</a:t>
            </a:r>
            <a:r>
              <a:rPr lang="es-CL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CL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s-CL" sz="2800" dirty="0"/>
          </a:p>
        </p:txBody>
      </p:sp>
      <p:grpSp>
        <p:nvGrpSpPr>
          <p:cNvPr id="4" name="Grupo 3"/>
          <p:cNvGrpSpPr/>
          <p:nvPr/>
        </p:nvGrpSpPr>
        <p:grpSpPr>
          <a:xfrm>
            <a:off x="6078648" y="1412776"/>
            <a:ext cx="2813832" cy="3384376"/>
            <a:chOff x="6167090" y="692696"/>
            <a:chExt cx="2658902" cy="2864327"/>
          </a:xfrm>
        </p:grpSpPr>
        <p:grpSp>
          <p:nvGrpSpPr>
            <p:cNvPr id="16" name="Agrupar 15"/>
            <p:cNvGrpSpPr/>
            <p:nvPr/>
          </p:nvGrpSpPr>
          <p:grpSpPr>
            <a:xfrm>
              <a:off x="6167090" y="2132856"/>
              <a:ext cx="2658902" cy="1424167"/>
              <a:chOff x="6167090" y="2132856"/>
              <a:chExt cx="2658902" cy="1424167"/>
            </a:xfrm>
          </p:grpSpPr>
          <p:grpSp>
            <p:nvGrpSpPr>
              <p:cNvPr id="17" name="11 Grupo"/>
              <p:cNvGrpSpPr/>
              <p:nvPr/>
            </p:nvGrpSpPr>
            <p:grpSpPr>
              <a:xfrm>
                <a:off x="6167090" y="2132856"/>
                <a:ext cx="2658902" cy="1424167"/>
                <a:chOff x="6167090" y="2132856"/>
                <a:chExt cx="2658902" cy="1424167"/>
              </a:xfrm>
            </p:grpSpPr>
            <p:grpSp>
              <p:nvGrpSpPr>
                <p:cNvPr id="20" name="7 Grupo"/>
                <p:cNvGrpSpPr/>
                <p:nvPr/>
              </p:nvGrpSpPr>
              <p:grpSpPr>
                <a:xfrm>
                  <a:off x="6167090" y="2132856"/>
                  <a:ext cx="2658902" cy="1424167"/>
                  <a:chOff x="6167090" y="2132856"/>
                  <a:chExt cx="2658902" cy="1424167"/>
                </a:xfrm>
              </p:grpSpPr>
              <p:sp>
                <p:nvSpPr>
                  <p:cNvPr id="24" name="Freeform 4"/>
                  <p:cNvSpPr>
                    <a:spLocks/>
                  </p:cNvSpPr>
                  <p:nvPr/>
                </p:nvSpPr>
                <p:spPr bwMode="auto">
                  <a:xfrm>
                    <a:off x="6583834" y="2480698"/>
                    <a:ext cx="1875954" cy="1076325"/>
                  </a:xfrm>
                  <a:custGeom>
                    <a:avLst/>
                    <a:gdLst>
                      <a:gd name="T0" fmla="*/ 2520950 w 2002"/>
                      <a:gd name="T1" fmla="*/ 1117733050 h 874"/>
                      <a:gd name="T2" fmla="*/ 2147483647 w 2002"/>
                      <a:gd name="T3" fmla="*/ 1121826441 h 874"/>
                      <a:gd name="T4" fmla="*/ 2147483647 w 2002"/>
                      <a:gd name="T5" fmla="*/ 2147483647 h 874"/>
                      <a:gd name="T6" fmla="*/ 0 w 2002"/>
                      <a:gd name="T7" fmla="*/ 0 h 874"/>
                      <a:gd name="T8" fmla="*/ 2520950 w 2002"/>
                      <a:gd name="T9" fmla="*/ 1117733050 h 8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02"/>
                      <a:gd name="T16" fmla="*/ 0 h 874"/>
                      <a:gd name="T17" fmla="*/ 2002 w 2002"/>
                      <a:gd name="T18" fmla="*/ 874 h 87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02" h="874">
                        <a:moveTo>
                          <a:pt x="1" y="273"/>
                        </a:moveTo>
                        <a:lnTo>
                          <a:pt x="2002" y="274"/>
                        </a:lnTo>
                        <a:lnTo>
                          <a:pt x="2002" y="874"/>
                        </a:lnTo>
                        <a:lnTo>
                          <a:pt x="0" y="0"/>
                        </a:lnTo>
                        <a:lnTo>
                          <a:pt x="1" y="273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>
                      <a:latin typeface="Calibri" pitchFamily="34" charset="0"/>
                    </a:endParaRPr>
                  </a:p>
                </p:txBody>
              </p:sp>
              <p:sp>
                <p:nvSpPr>
                  <p:cNvPr id="2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6732240" y="2564904"/>
                    <a:ext cx="0" cy="288032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26" name="1 Rectángulo"/>
                  <p:cNvSpPr/>
                  <p:nvPr/>
                </p:nvSpPr>
                <p:spPr>
                  <a:xfrm>
                    <a:off x="6596886" y="2132856"/>
                    <a:ext cx="39806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CL" i="1" dirty="0" err="1">
                        <a:solidFill>
                          <a:schemeClr val="bg1"/>
                        </a:solidFill>
                      </a:rPr>
                      <a:t>ε</a:t>
                    </a:r>
                    <a:r>
                      <a:rPr lang="es-CL" i="1" baseline="-25000" dirty="0" err="1">
                        <a:solidFill>
                          <a:schemeClr val="bg1"/>
                        </a:solidFill>
                      </a:rPr>
                      <a:t>s</a:t>
                    </a:r>
                    <a:endParaRPr lang="es-ES" i="1" dirty="0"/>
                  </a:p>
                </p:txBody>
              </p:sp>
              <p:sp>
                <p:nvSpPr>
                  <p:cNvPr id="27" name="2 Rectángulo"/>
                  <p:cNvSpPr/>
                  <p:nvPr/>
                </p:nvSpPr>
                <p:spPr>
                  <a:xfrm>
                    <a:off x="8423796" y="2924944"/>
                    <a:ext cx="4021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CL" i="1" dirty="0" err="1">
                        <a:solidFill>
                          <a:schemeClr val="bg1"/>
                        </a:solidFill>
                      </a:rPr>
                      <a:t>ε</a:t>
                    </a:r>
                    <a:r>
                      <a:rPr lang="es-CL" i="1" baseline="-25000" dirty="0" err="1">
                        <a:solidFill>
                          <a:schemeClr val="bg1"/>
                        </a:solidFill>
                      </a:rPr>
                      <a:t>c</a:t>
                    </a:r>
                    <a:endParaRPr lang="es-ES" i="1" dirty="0"/>
                  </a:p>
                </p:txBody>
              </p:sp>
              <p:sp>
                <p:nvSpPr>
                  <p:cNvPr id="28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67090" y="2459130"/>
                    <a:ext cx="442750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sz="1600" dirty="0">
                        <a:solidFill>
                          <a:schemeClr val="bg1"/>
                        </a:solidFill>
                        <a:latin typeface="Arial" pitchFamily="34" charset="0"/>
                      </a:rPr>
                      <a:t>(+)</a:t>
                    </a:r>
                  </a:p>
                </p:txBody>
              </p:sp>
              <p:sp>
                <p:nvSpPr>
                  <p:cNvPr id="29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17682" y="2946430"/>
                    <a:ext cx="391454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sz="1600" dirty="0">
                        <a:solidFill>
                          <a:schemeClr val="bg1"/>
                        </a:solidFill>
                        <a:latin typeface="Arial" pitchFamily="34" charset="0"/>
                      </a:rPr>
                      <a:t>(-)</a:t>
                    </a:r>
                  </a:p>
                </p:txBody>
              </p:sp>
            </p:grpSp>
            <p:grpSp>
              <p:nvGrpSpPr>
                <p:cNvPr id="21" name="10 Grupo"/>
                <p:cNvGrpSpPr/>
                <p:nvPr/>
              </p:nvGrpSpPr>
              <p:grpSpPr>
                <a:xfrm>
                  <a:off x="7375775" y="2825891"/>
                  <a:ext cx="472961" cy="562301"/>
                  <a:chOff x="7375775" y="2825891"/>
                  <a:chExt cx="472961" cy="562301"/>
                </a:xfrm>
              </p:grpSpPr>
              <p:sp>
                <p:nvSpPr>
                  <p:cNvPr id="22" name="Arc 13"/>
                  <p:cNvSpPr>
                    <a:spLocks/>
                  </p:cNvSpPr>
                  <p:nvPr/>
                </p:nvSpPr>
                <p:spPr bwMode="auto">
                  <a:xfrm flipV="1">
                    <a:off x="7668344" y="2825891"/>
                    <a:ext cx="180392" cy="2898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7586607 w 21600"/>
                      <a:gd name="T3" fmla="*/ 50009341 h 21600"/>
                      <a:gd name="T4" fmla="*/ 0 w 21600"/>
                      <a:gd name="T5" fmla="*/ 50009341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s-ES">
                      <a:solidFill>
                        <a:schemeClr val="bg1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3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75775" y="3018860"/>
                    <a:ext cx="43040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i="1" dirty="0" err="1">
                        <a:solidFill>
                          <a:schemeClr val="bg1"/>
                        </a:solidFill>
                        <a:latin typeface="Symbol" pitchFamily="18" charset="2"/>
                      </a:rPr>
                      <a:t>f</a:t>
                    </a:r>
                    <a:r>
                      <a:rPr lang="en-US" i="1" baseline="-25000" dirty="0" err="1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u</a:t>
                    </a:r>
                    <a:endParaRPr lang="en-US" i="1" baseline="-25000" dirty="0">
                      <a:solidFill>
                        <a:schemeClr val="bg1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cxnSp>
            <p:nvCxnSpPr>
              <p:cNvPr id="18" name="Conector recto de flecha 17"/>
              <p:cNvCxnSpPr/>
              <p:nvPr/>
            </p:nvCxnSpPr>
            <p:spPr>
              <a:xfrm>
                <a:off x="7236296" y="2636912"/>
                <a:ext cx="1224136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uadroTexto 18"/>
              <p:cNvSpPr txBox="1"/>
              <p:nvPr/>
            </p:nvSpPr>
            <p:spPr>
              <a:xfrm>
                <a:off x="7740352" y="226758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i="1" dirty="0">
                    <a:solidFill>
                      <a:srgbClr val="FFFFFF"/>
                    </a:solidFill>
                    <a:latin typeface="Arial"/>
                    <a:cs typeface="Arial"/>
                  </a:rPr>
                  <a:t>c</a:t>
                </a:r>
              </a:p>
            </p:txBody>
          </p:sp>
        </p:grpSp>
        <p:sp>
          <p:nvSpPr>
            <p:cNvPr id="2" name="1 Rectángulo"/>
            <p:cNvSpPr/>
            <p:nvPr/>
          </p:nvSpPr>
          <p:spPr>
            <a:xfrm>
              <a:off x="6516216" y="1340768"/>
              <a:ext cx="1944216" cy="792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" name="2 Conector"/>
            <p:cNvSpPr/>
            <p:nvPr/>
          </p:nvSpPr>
          <p:spPr>
            <a:xfrm>
              <a:off x="6660232" y="1484784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1" name="30 Conector"/>
            <p:cNvSpPr/>
            <p:nvPr/>
          </p:nvSpPr>
          <p:spPr>
            <a:xfrm>
              <a:off x="6660232" y="1700808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2" name="31 Conector"/>
            <p:cNvSpPr/>
            <p:nvPr/>
          </p:nvSpPr>
          <p:spPr>
            <a:xfrm>
              <a:off x="6660232" y="1916832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5" name="4 Conector recto"/>
            <p:cNvCxnSpPr/>
            <p:nvPr/>
          </p:nvCxnSpPr>
          <p:spPr>
            <a:xfrm flipV="1">
              <a:off x="7164288" y="1125538"/>
              <a:ext cx="0" cy="2168738"/>
            </a:xfrm>
            <a:prstGeom prst="line">
              <a:avLst/>
            </a:prstGeom>
            <a:ln>
              <a:solidFill>
                <a:srgbClr val="FFFF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Flecha abajo"/>
            <p:cNvSpPr/>
            <p:nvPr/>
          </p:nvSpPr>
          <p:spPr>
            <a:xfrm>
              <a:off x="7354990" y="692696"/>
              <a:ext cx="313354" cy="594067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7 Flecha circular"/>
            <p:cNvSpPr/>
            <p:nvPr/>
          </p:nvSpPr>
          <p:spPr>
            <a:xfrm>
              <a:off x="6969880" y="809709"/>
              <a:ext cx="1058504" cy="1296144"/>
            </a:xfrm>
            <a:prstGeom prst="circularArrow">
              <a:avLst>
                <a:gd name="adj1" fmla="val 11667"/>
                <a:gd name="adj2" fmla="val 1814256"/>
                <a:gd name="adj3" fmla="val 18081965"/>
                <a:gd name="adj4" fmla="val 12893917"/>
                <a:gd name="adj5" fmla="val 1470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7164000" y="1368000"/>
              <a:ext cx="1296000" cy="764856"/>
            </a:xfrm>
            <a:prstGeom prst="rect">
              <a:avLst/>
            </a:prstGeom>
            <a:pattFill prst="pct7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30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11560" y="332656"/>
            <a:ext cx="6637522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dirty="0" smtClean="0">
                <a:solidFill>
                  <a:srgbClr val="FFC000"/>
                </a:solidFill>
              </a:rPr>
              <a:t>Nivel de Desempeño Sísmico</a:t>
            </a:r>
            <a:endParaRPr lang="es-CL" sz="2800" dirty="0" smtClean="0"/>
          </a:p>
          <a:p>
            <a:pPr eaLnBrk="1" hangingPunct="1">
              <a:spcBef>
                <a:spcPct val="50000"/>
              </a:spcBef>
              <a:defRPr/>
            </a:pPr>
            <a:r>
              <a:rPr lang="es-CL" sz="2800" dirty="0" smtClean="0">
                <a:solidFill>
                  <a:schemeClr val="bg1"/>
                </a:solidFill>
              </a:rPr>
              <a:t>Parámetros frecuentemente usados para controlar daño estructural:</a:t>
            </a:r>
            <a:endParaRPr lang="es-CL" sz="105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s-CL" sz="900" dirty="0" smtClean="0">
              <a:solidFill>
                <a:schemeClr val="bg1"/>
              </a:solidFill>
            </a:endParaRPr>
          </a:p>
          <a:p>
            <a:pPr marL="457200" lvl="1" indent="0" eaLnBrk="1" hangingPunct="1">
              <a:lnSpc>
                <a:spcPct val="150000"/>
              </a:lnSpc>
              <a:buClr>
                <a:srgbClr val="FFC000"/>
              </a:buClr>
              <a:defRPr/>
            </a:pPr>
            <a:r>
              <a:rPr lang="es-CL" sz="2800" dirty="0" smtClean="0"/>
              <a:t>A Nivel Global 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i="1" dirty="0" smtClean="0">
                <a:solidFill>
                  <a:schemeClr val="bg1"/>
                </a:solidFill>
                <a:latin typeface="Symbol" panose="05050102010706020507" pitchFamily="18" charset="2"/>
                <a:cs typeface="Times New Roman" pitchFamily="18" charset="0"/>
              </a:rPr>
              <a:t>   d</a:t>
            </a:r>
            <a:r>
              <a:rPr lang="es-CL" sz="2800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s-CL" sz="2800" i="1" dirty="0" smtClean="0">
                <a:solidFill>
                  <a:schemeClr val="bg1"/>
                </a:solidFill>
              </a:rPr>
              <a:t>/ </a:t>
            </a:r>
            <a:r>
              <a:rPr lang="es-CL" sz="2800" i="1" dirty="0" err="1" smtClean="0">
                <a:solidFill>
                  <a:schemeClr val="bg1"/>
                </a:solidFill>
              </a:rPr>
              <a:t>h</a:t>
            </a:r>
            <a:r>
              <a:rPr lang="es-CL" sz="1600" i="1" dirty="0" err="1">
                <a:solidFill>
                  <a:schemeClr val="bg1"/>
                </a:solidFill>
              </a:rPr>
              <a:t>o</a:t>
            </a:r>
            <a:r>
              <a:rPr lang="es-CL" sz="2800" i="1" dirty="0" smtClean="0">
                <a:solidFill>
                  <a:schemeClr val="bg1"/>
                </a:solidFill>
              </a:rPr>
              <a:t> </a:t>
            </a:r>
            <a:r>
              <a:rPr lang="es-CL" sz="2800" dirty="0" smtClean="0">
                <a:solidFill>
                  <a:schemeClr val="bg1"/>
                </a:solidFill>
              </a:rPr>
              <a:t>= deriva de techo</a:t>
            </a:r>
          </a:p>
          <a:p>
            <a:pPr marL="457200" lvl="1" indent="0" eaLnBrk="1" hangingPunct="1">
              <a:lnSpc>
                <a:spcPct val="150000"/>
              </a:lnSpc>
              <a:buClr>
                <a:srgbClr val="FFC000"/>
              </a:buClr>
              <a:defRPr/>
            </a:pPr>
            <a:r>
              <a:rPr lang="es-CL" sz="2800" dirty="0" smtClean="0"/>
              <a:t>A Nivel de Componentes 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s-CL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s-CL" sz="2800" i="1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s-CL" sz="2800" i="1" baseline="-25000" dirty="0" smtClean="0">
                <a:solidFill>
                  <a:schemeClr val="bg1"/>
                </a:solidFill>
              </a:rPr>
              <a:t> </a:t>
            </a:r>
            <a:r>
              <a:rPr lang="es-CL" sz="2800" dirty="0" smtClean="0">
                <a:solidFill>
                  <a:schemeClr val="bg1"/>
                </a:solidFill>
              </a:rPr>
              <a:t>= demanda de curvatura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dirty="0" smtClean="0">
                <a:solidFill>
                  <a:schemeClr val="bg1"/>
                </a:solidFill>
              </a:rPr>
              <a:t>  Deformaciones unitarias </a:t>
            </a:r>
            <a:r>
              <a:rPr lang="es-CL" sz="2800" dirty="0" err="1" smtClean="0">
                <a:solidFill>
                  <a:schemeClr val="bg1"/>
                </a:solidFill>
              </a:rPr>
              <a:t>ε</a:t>
            </a:r>
            <a:r>
              <a:rPr lang="es-CL" sz="2800" baseline="-25000" dirty="0" err="1" smtClean="0">
                <a:solidFill>
                  <a:schemeClr val="bg1"/>
                </a:solidFill>
              </a:rPr>
              <a:t>c</a:t>
            </a:r>
            <a:r>
              <a:rPr lang="es-CL" sz="2800" dirty="0" smtClean="0">
                <a:solidFill>
                  <a:schemeClr val="bg1"/>
                </a:solidFill>
              </a:rPr>
              <a:t>  </a:t>
            </a:r>
            <a:r>
              <a:rPr lang="es-CL" sz="2800" dirty="0" err="1" smtClean="0">
                <a:solidFill>
                  <a:schemeClr val="bg1"/>
                </a:solidFill>
              </a:rPr>
              <a:t>ε</a:t>
            </a:r>
            <a:r>
              <a:rPr lang="es-CL" sz="2800" baseline="-25000" dirty="0" err="1" smtClean="0">
                <a:solidFill>
                  <a:schemeClr val="bg1"/>
                </a:solidFill>
              </a:rPr>
              <a:t>s</a:t>
            </a:r>
            <a:r>
              <a:rPr lang="es-CL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CL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s-CL" sz="2800" dirty="0"/>
          </a:p>
        </p:txBody>
      </p:sp>
      <p:grpSp>
        <p:nvGrpSpPr>
          <p:cNvPr id="4" name="Grupo 3"/>
          <p:cNvGrpSpPr/>
          <p:nvPr/>
        </p:nvGrpSpPr>
        <p:grpSpPr>
          <a:xfrm>
            <a:off x="6078648" y="1412776"/>
            <a:ext cx="2813832" cy="3384376"/>
            <a:chOff x="6167090" y="692696"/>
            <a:chExt cx="2658902" cy="2864327"/>
          </a:xfrm>
        </p:grpSpPr>
        <p:grpSp>
          <p:nvGrpSpPr>
            <p:cNvPr id="16" name="Agrupar 15"/>
            <p:cNvGrpSpPr/>
            <p:nvPr/>
          </p:nvGrpSpPr>
          <p:grpSpPr>
            <a:xfrm>
              <a:off x="6167090" y="2132856"/>
              <a:ext cx="2658902" cy="1424167"/>
              <a:chOff x="6167090" y="2132856"/>
              <a:chExt cx="2658902" cy="1424167"/>
            </a:xfrm>
          </p:grpSpPr>
          <p:grpSp>
            <p:nvGrpSpPr>
              <p:cNvPr id="17" name="11 Grupo"/>
              <p:cNvGrpSpPr/>
              <p:nvPr/>
            </p:nvGrpSpPr>
            <p:grpSpPr>
              <a:xfrm>
                <a:off x="6167090" y="2132856"/>
                <a:ext cx="2658902" cy="1424167"/>
                <a:chOff x="6167090" y="2132856"/>
                <a:chExt cx="2658902" cy="1424167"/>
              </a:xfrm>
            </p:grpSpPr>
            <p:grpSp>
              <p:nvGrpSpPr>
                <p:cNvPr id="20" name="7 Grupo"/>
                <p:cNvGrpSpPr/>
                <p:nvPr/>
              </p:nvGrpSpPr>
              <p:grpSpPr>
                <a:xfrm>
                  <a:off x="6167090" y="2132856"/>
                  <a:ext cx="2658902" cy="1424167"/>
                  <a:chOff x="6167090" y="2132856"/>
                  <a:chExt cx="2658902" cy="1424167"/>
                </a:xfrm>
              </p:grpSpPr>
              <p:sp>
                <p:nvSpPr>
                  <p:cNvPr id="24" name="Freeform 4"/>
                  <p:cNvSpPr>
                    <a:spLocks/>
                  </p:cNvSpPr>
                  <p:nvPr/>
                </p:nvSpPr>
                <p:spPr bwMode="auto">
                  <a:xfrm>
                    <a:off x="6583834" y="2480698"/>
                    <a:ext cx="1875954" cy="1076325"/>
                  </a:xfrm>
                  <a:custGeom>
                    <a:avLst/>
                    <a:gdLst>
                      <a:gd name="T0" fmla="*/ 2520950 w 2002"/>
                      <a:gd name="T1" fmla="*/ 1117733050 h 874"/>
                      <a:gd name="T2" fmla="*/ 2147483647 w 2002"/>
                      <a:gd name="T3" fmla="*/ 1121826441 h 874"/>
                      <a:gd name="T4" fmla="*/ 2147483647 w 2002"/>
                      <a:gd name="T5" fmla="*/ 2147483647 h 874"/>
                      <a:gd name="T6" fmla="*/ 0 w 2002"/>
                      <a:gd name="T7" fmla="*/ 0 h 874"/>
                      <a:gd name="T8" fmla="*/ 2520950 w 2002"/>
                      <a:gd name="T9" fmla="*/ 1117733050 h 8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02"/>
                      <a:gd name="T16" fmla="*/ 0 h 874"/>
                      <a:gd name="T17" fmla="*/ 2002 w 2002"/>
                      <a:gd name="T18" fmla="*/ 874 h 87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02" h="874">
                        <a:moveTo>
                          <a:pt x="1" y="273"/>
                        </a:moveTo>
                        <a:lnTo>
                          <a:pt x="2002" y="274"/>
                        </a:lnTo>
                        <a:lnTo>
                          <a:pt x="2002" y="874"/>
                        </a:lnTo>
                        <a:lnTo>
                          <a:pt x="0" y="0"/>
                        </a:lnTo>
                        <a:lnTo>
                          <a:pt x="1" y="273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>
                      <a:latin typeface="Calibri" pitchFamily="34" charset="0"/>
                    </a:endParaRPr>
                  </a:p>
                </p:txBody>
              </p:sp>
              <p:sp>
                <p:nvSpPr>
                  <p:cNvPr id="2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6732240" y="2564904"/>
                    <a:ext cx="0" cy="288032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26" name="1 Rectángulo"/>
                  <p:cNvSpPr/>
                  <p:nvPr/>
                </p:nvSpPr>
                <p:spPr>
                  <a:xfrm>
                    <a:off x="6596886" y="2132856"/>
                    <a:ext cx="39806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CL" i="1" dirty="0" err="1">
                        <a:solidFill>
                          <a:schemeClr val="bg1"/>
                        </a:solidFill>
                      </a:rPr>
                      <a:t>ε</a:t>
                    </a:r>
                    <a:r>
                      <a:rPr lang="es-CL" i="1" baseline="-25000" dirty="0" err="1">
                        <a:solidFill>
                          <a:schemeClr val="bg1"/>
                        </a:solidFill>
                      </a:rPr>
                      <a:t>s</a:t>
                    </a:r>
                    <a:endParaRPr lang="es-ES" i="1" dirty="0"/>
                  </a:p>
                </p:txBody>
              </p:sp>
              <p:sp>
                <p:nvSpPr>
                  <p:cNvPr id="27" name="2 Rectángulo"/>
                  <p:cNvSpPr/>
                  <p:nvPr/>
                </p:nvSpPr>
                <p:spPr>
                  <a:xfrm>
                    <a:off x="8423796" y="2924944"/>
                    <a:ext cx="4021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CL" i="1" dirty="0" err="1">
                        <a:solidFill>
                          <a:schemeClr val="bg1"/>
                        </a:solidFill>
                      </a:rPr>
                      <a:t>ε</a:t>
                    </a:r>
                    <a:r>
                      <a:rPr lang="es-CL" i="1" baseline="-25000" dirty="0" err="1">
                        <a:solidFill>
                          <a:schemeClr val="bg1"/>
                        </a:solidFill>
                      </a:rPr>
                      <a:t>c</a:t>
                    </a:r>
                    <a:endParaRPr lang="es-ES" i="1" dirty="0"/>
                  </a:p>
                </p:txBody>
              </p:sp>
              <p:sp>
                <p:nvSpPr>
                  <p:cNvPr id="28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67090" y="2459130"/>
                    <a:ext cx="442750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sz="1600" dirty="0">
                        <a:solidFill>
                          <a:schemeClr val="bg1"/>
                        </a:solidFill>
                        <a:latin typeface="Arial" pitchFamily="34" charset="0"/>
                      </a:rPr>
                      <a:t>(+)</a:t>
                    </a:r>
                  </a:p>
                </p:txBody>
              </p:sp>
              <p:sp>
                <p:nvSpPr>
                  <p:cNvPr id="29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17682" y="2946430"/>
                    <a:ext cx="391454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sz="1600" dirty="0">
                        <a:solidFill>
                          <a:schemeClr val="bg1"/>
                        </a:solidFill>
                        <a:latin typeface="Arial" pitchFamily="34" charset="0"/>
                      </a:rPr>
                      <a:t>(-)</a:t>
                    </a:r>
                  </a:p>
                </p:txBody>
              </p:sp>
            </p:grpSp>
            <p:grpSp>
              <p:nvGrpSpPr>
                <p:cNvPr id="21" name="10 Grupo"/>
                <p:cNvGrpSpPr/>
                <p:nvPr/>
              </p:nvGrpSpPr>
              <p:grpSpPr>
                <a:xfrm>
                  <a:off x="7375775" y="2825891"/>
                  <a:ext cx="472961" cy="562301"/>
                  <a:chOff x="7375775" y="2825891"/>
                  <a:chExt cx="472961" cy="562301"/>
                </a:xfrm>
              </p:grpSpPr>
              <p:sp>
                <p:nvSpPr>
                  <p:cNvPr id="22" name="Arc 13"/>
                  <p:cNvSpPr>
                    <a:spLocks/>
                  </p:cNvSpPr>
                  <p:nvPr/>
                </p:nvSpPr>
                <p:spPr bwMode="auto">
                  <a:xfrm flipV="1">
                    <a:off x="7668344" y="2825891"/>
                    <a:ext cx="180392" cy="2898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7586607 w 21600"/>
                      <a:gd name="T3" fmla="*/ 50009341 h 21600"/>
                      <a:gd name="T4" fmla="*/ 0 w 21600"/>
                      <a:gd name="T5" fmla="*/ 50009341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s-ES">
                      <a:solidFill>
                        <a:schemeClr val="bg1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3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75775" y="3018860"/>
                    <a:ext cx="43040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i="1" dirty="0" err="1">
                        <a:solidFill>
                          <a:schemeClr val="bg1"/>
                        </a:solidFill>
                        <a:latin typeface="Symbol" pitchFamily="18" charset="2"/>
                      </a:rPr>
                      <a:t>f</a:t>
                    </a:r>
                    <a:r>
                      <a:rPr lang="en-US" i="1" baseline="-25000" dirty="0" err="1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u</a:t>
                    </a:r>
                    <a:endParaRPr lang="en-US" i="1" baseline="-25000" dirty="0">
                      <a:solidFill>
                        <a:schemeClr val="bg1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cxnSp>
            <p:nvCxnSpPr>
              <p:cNvPr id="18" name="Conector recto de flecha 17"/>
              <p:cNvCxnSpPr/>
              <p:nvPr/>
            </p:nvCxnSpPr>
            <p:spPr>
              <a:xfrm>
                <a:off x="7236296" y="2636912"/>
                <a:ext cx="1224136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uadroTexto 18"/>
              <p:cNvSpPr txBox="1"/>
              <p:nvPr/>
            </p:nvSpPr>
            <p:spPr>
              <a:xfrm>
                <a:off x="7740352" y="226758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i="1" dirty="0">
                    <a:solidFill>
                      <a:srgbClr val="FFFFFF"/>
                    </a:solidFill>
                    <a:latin typeface="Arial"/>
                    <a:cs typeface="Arial"/>
                  </a:rPr>
                  <a:t>c</a:t>
                </a:r>
              </a:p>
            </p:txBody>
          </p:sp>
        </p:grpSp>
        <p:sp>
          <p:nvSpPr>
            <p:cNvPr id="2" name="1 Rectángulo"/>
            <p:cNvSpPr/>
            <p:nvPr/>
          </p:nvSpPr>
          <p:spPr>
            <a:xfrm>
              <a:off x="6516216" y="1340768"/>
              <a:ext cx="1944216" cy="792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" name="2 Conector"/>
            <p:cNvSpPr/>
            <p:nvPr/>
          </p:nvSpPr>
          <p:spPr>
            <a:xfrm>
              <a:off x="6660232" y="1484784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1" name="30 Conector"/>
            <p:cNvSpPr/>
            <p:nvPr/>
          </p:nvSpPr>
          <p:spPr>
            <a:xfrm>
              <a:off x="6660232" y="1700808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2" name="31 Conector"/>
            <p:cNvSpPr/>
            <p:nvPr/>
          </p:nvSpPr>
          <p:spPr>
            <a:xfrm>
              <a:off x="6660232" y="1916832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5" name="4 Conector recto"/>
            <p:cNvCxnSpPr/>
            <p:nvPr/>
          </p:nvCxnSpPr>
          <p:spPr>
            <a:xfrm flipV="1">
              <a:off x="7164288" y="1125538"/>
              <a:ext cx="0" cy="2168738"/>
            </a:xfrm>
            <a:prstGeom prst="line">
              <a:avLst/>
            </a:prstGeom>
            <a:ln>
              <a:solidFill>
                <a:srgbClr val="FFFF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Flecha abajo"/>
            <p:cNvSpPr/>
            <p:nvPr/>
          </p:nvSpPr>
          <p:spPr>
            <a:xfrm>
              <a:off x="7354990" y="692696"/>
              <a:ext cx="313354" cy="594067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7 Flecha circular"/>
            <p:cNvSpPr/>
            <p:nvPr/>
          </p:nvSpPr>
          <p:spPr>
            <a:xfrm>
              <a:off x="6969880" y="809709"/>
              <a:ext cx="1058504" cy="1296144"/>
            </a:xfrm>
            <a:prstGeom prst="circularArrow">
              <a:avLst>
                <a:gd name="adj1" fmla="val 11667"/>
                <a:gd name="adj2" fmla="val 1814256"/>
                <a:gd name="adj3" fmla="val 18081965"/>
                <a:gd name="adj4" fmla="val 12893917"/>
                <a:gd name="adj5" fmla="val 1470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7164000" y="1368000"/>
              <a:ext cx="1296000" cy="764856"/>
            </a:xfrm>
            <a:prstGeom prst="rect">
              <a:avLst/>
            </a:prstGeom>
            <a:pattFill prst="pct7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0" name="9 Rectángulo redondeado"/>
          <p:cNvSpPr/>
          <p:nvPr/>
        </p:nvSpPr>
        <p:spPr>
          <a:xfrm>
            <a:off x="971600" y="2178512"/>
            <a:ext cx="4968552" cy="13468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9 Rectángulo"/>
          <p:cNvSpPr>
            <a:spLocks noChangeArrowheads="1"/>
          </p:cNvSpPr>
          <p:nvPr/>
        </p:nvSpPr>
        <p:spPr bwMode="auto">
          <a:xfrm>
            <a:off x="323850" y="368300"/>
            <a:ext cx="8602663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12576" y="2314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E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/>
                <a:cs typeface="Times New Roman" pitchFamily="18" charset="0"/>
              </a:rPr>
              <a:t>  </a:t>
            </a:r>
            <a:endParaRPr kumimoji="0" lang="en-U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44616" y="2315442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CL" sz="2800" i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(</a:t>
            </a:r>
            <a:r>
              <a:rPr lang="es-CL" sz="2800" i="1" dirty="0">
                <a:solidFill>
                  <a:schemeClr val="bg1"/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d</a:t>
            </a:r>
            <a:r>
              <a:rPr lang="es-CL" sz="2800" i="1" baseline="-250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u </a:t>
            </a:r>
            <a:r>
              <a:rPr lang="es-CL" sz="2800" b="1" i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/</a:t>
            </a:r>
            <a:r>
              <a:rPr lang="es-CL" sz="2800" i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</a:t>
            </a:r>
            <a:r>
              <a:rPr lang="es-CL" sz="2800" i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GreekC"/>
                <a:sym typeface="Symbol"/>
              </a:rPr>
              <a:t>H</a:t>
            </a:r>
            <a:r>
              <a:rPr lang="es-CL" sz="2800" i="1" baseline="-250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GreekC"/>
                <a:sym typeface="Symbol"/>
              </a:rPr>
              <a:t>o</a:t>
            </a:r>
            <a:r>
              <a:rPr lang="es-CL" sz="2800" i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/>
              </a:rPr>
              <a:t>)</a:t>
            </a:r>
            <a:r>
              <a:rPr lang="es-CL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 = </a:t>
            </a:r>
            <a:r>
              <a:rPr lang="el-GR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α</a:t>
            </a:r>
            <a:r>
              <a:rPr lang="es-CL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 </a:t>
            </a:r>
            <a:r>
              <a:rPr lang="es-CL" sz="2800" i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(T</a:t>
            </a:r>
            <a:r>
              <a:rPr lang="es-CL" sz="2800" i="1" baseline="-25000" dirty="0">
                <a:solidFill>
                  <a:schemeClr val="bg1"/>
                </a:solidFill>
                <a:ea typeface="ＭＳ Ｐゴシック" charset="-128"/>
                <a:cs typeface="Arial" panose="020B0604020202020204" pitchFamily="34" charset="0"/>
                <a:sym typeface="Symbol" charset="0"/>
              </a:rPr>
              <a:t> </a:t>
            </a:r>
            <a:r>
              <a:rPr lang="es-CL" sz="2800" b="1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/</a:t>
            </a:r>
            <a:r>
              <a:rPr lang="es-CL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 </a:t>
            </a:r>
            <a:r>
              <a:rPr lang="es-CL" sz="2800" i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GreekC"/>
                <a:sym typeface="Symbol"/>
              </a:rPr>
              <a:t>H</a:t>
            </a:r>
            <a:r>
              <a:rPr lang="es-CL" sz="2800" i="1" baseline="-250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GreekC"/>
                <a:sym typeface="Symbol"/>
              </a:rPr>
              <a:t>o</a:t>
            </a:r>
            <a:r>
              <a:rPr lang="es-CL" sz="2800" i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/>
              </a:rPr>
              <a:t> )</a:t>
            </a:r>
            <a:r>
              <a:rPr lang="es-CL" sz="2800" i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</a:t>
            </a:r>
            <a:endParaRPr lang="es-CL" sz="2800" i="1" baseline="-25000" dirty="0">
              <a:solidFill>
                <a:schemeClr val="bg1"/>
              </a:solidFill>
              <a:ea typeface="ＭＳ Ｐゴシック" charset="-128"/>
              <a:cs typeface="ＭＳ Ｐゴシック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2088232" y="2292162"/>
            <a:ext cx="2787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2800" i="1" dirty="0">
                <a:solidFill>
                  <a:schemeClr val="bg1"/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d</a:t>
            </a:r>
            <a:r>
              <a:rPr lang="es-CL" sz="2800" i="1" baseline="-250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u </a:t>
            </a:r>
            <a:r>
              <a:rPr lang="es-CL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 = </a:t>
            </a:r>
            <a:r>
              <a:rPr lang="el-GR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α</a:t>
            </a:r>
            <a:r>
              <a:rPr lang="es-CL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 </a:t>
            </a:r>
            <a:r>
              <a:rPr lang="es-CL" sz="2800" i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T ≤ </a:t>
            </a:r>
            <a:r>
              <a:rPr lang="el-GR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α </a:t>
            </a:r>
            <a:r>
              <a:rPr lang="es-CL" sz="2800" i="1" dirty="0" err="1" smtClean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T</a:t>
            </a:r>
            <a:r>
              <a:rPr lang="es-CL" sz="2800" i="1" baseline="-25000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GreekC"/>
                <a:sym typeface="Symbol" charset="0"/>
              </a:rPr>
              <a:t>d</a:t>
            </a:r>
            <a:r>
              <a:rPr lang="es-CL" sz="2800" i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   </a:t>
            </a:r>
            <a:endParaRPr lang="es-CL" sz="2800" i="1" baseline="-25000" dirty="0">
              <a:solidFill>
                <a:schemeClr val="bg1"/>
              </a:solidFill>
              <a:ea typeface="ＭＳ Ｐゴシック" charset="-128"/>
              <a:cs typeface="ＭＳ Ｐゴシック" charset="0"/>
            </a:endParaRPr>
          </a:p>
        </p:txBody>
      </p:sp>
      <p:sp>
        <p:nvSpPr>
          <p:cNvPr id="28" name="27 Flecha derecha"/>
          <p:cNvSpPr/>
          <p:nvPr/>
        </p:nvSpPr>
        <p:spPr>
          <a:xfrm>
            <a:off x="4680520" y="2368304"/>
            <a:ext cx="576064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9" name="Agrupar 1"/>
          <p:cNvGrpSpPr/>
          <p:nvPr/>
        </p:nvGrpSpPr>
        <p:grpSpPr>
          <a:xfrm>
            <a:off x="251520" y="1122861"/>
            <a:ext cx="1368152" cy="1802083"/>
            <a:chOff x="7059613" y="326245"/>
            <a:chExt cx="2049462" cy="2526493"/>
          </a:xfrm>
        </p:grpSpPr>
        <p:grpSp>
          <p:nvGrpSpPr>
            <p:cNvPr id="30" name="Agrupar 9"/>
            <p:cNvGrpSpPr>
              <a:grpSpLocks/>
            </p:cNvGrpSpPr>
            <p:nvPr/>
          </p:nvGrpSpPr>
          <p:grpSpPr bwMode="auto">
            <a:xfrm>
              <a:off x="7164388" y="476250"/>
              <a:ext cx="1944687" cy="2376488"/>
              <a:chOff x="7164288" y="3789363"/>
              <a:chExt cx="1944787" cy="2376487"/>
            </a:xfrm>
          </p:grpSpPr>
          <p:sp>
            <p:nvSpPr>
              <p:cNvPr id="33" name="1 Rectángulo"/>
              <p:cNvSpPr/>
              <p:nvPr/>
            </p:nvSpPr>
            <p:spPr bwMode="auto">
              <a:xfrm>
                <a:off x="7812021" y="4176713"/>
                <a:ext cx="1297054" cy="198913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s-ES" sz="18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8 Flecha derecha"/>
              <p:cNvSpPr/>
              <p:nvPr/>
            </p:nvSpPr>
            <p:spPr bwMode="auto">
              <a:xfrm rot="10800000">
                <a:off x="8052964" y="4306438"/>
                <a:ext cx="381757" cy="251724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2">
                    <a:lumMod val="75000"/>
                  </a:schemeClr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s-C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10 Forma libre"/>
              <p:cNvSpPr/>
              <p:nvPr/>
            </p:nvSpPr>
            <p:spPr bwMode="auto">
              <a:xfrm>
                <a:off x="8139063" y="4432301"/>
                <a:ext cx="876345" cy="1511299"/>
              </a:xfrm>
              <a:custGeom>
                <a:avLst/>
                <a:gdLst>
                  <a:gd name="connsiteX0" fmla="*/ 0 w 1461155"/>
                  <a:gd name="connsiteY0" fmla="*/ 1970202 h 1970202"/>
                  <a:gd name="connsiteX1" fmla="*/ 122549 w 1461155"/>
                  <a:gd name="connsiteY1" fmla="*/ 1197204 h 1970202"/>
                  <a:gd name="connsiteX2" fmla="*/ 575035 w 1461155"/>
                  <a:gd name="connsiteY2" fmla="*/ 575035 h 1970202"/>
                  <a:gd name="connsiteX3" fmla="*/ 1461155 w 1461155"/>
                  <a:gd name="connsiteY3" fmla="*/ 0 h 197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1155" h="1970202">
                    <a:moveTo>
                      <a:pt x="0" y="1970202"/>
                    </a:moveTo>
                    <a:cubicBezTo>
                      <a:pt x="13355" y="1699967"/>
                      <a:pt x="26710" y="1429732"/>
                      <a:pt x="122549" y="1197204"/>
                    </a:cubicBezTo>
                    <a:cubicBezTo>
                      <a:pt x="218388" y="964676"/>
                      <a:pt x="351934" y="774569"/>
                      <a:pt x="575035" y="575035"/>
                    </a:cubicBezTo>
                    <a:cubicBezTo>
                      <a:pt x="798136" y="375501"/>
                      <a:pt x="1267906" y="47134"/>
                      <a:pt x="1461155" y="0"/>
                    </a:cubicBezTo>
                  </a:path>
                </a:pathLst>
              </a:custGeom>
              <a:ln w="25400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s-CL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11 Rectángulo"/>
              <p:cNvSpPr/>
              <p:nvPr/>
            </p:nvSpPr>
            <p:spPr bwMode="auto">
              <a:xfrm>
                <a:off x="7872096" y="5893124"/>
                <a:ext cx="1065781" cy="106532"/>
              </a:xfrm>
              <a:prstGeom prst="rect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s-CL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7" name="3 Conector recto de flecha"/>
              <p:cNvCxnSpPr/>
              <p:nvPr/>
            </p:nvCxnSpPr>
            <p:spPr bwMode="auto">
              <a:xfrm flipV="1">
                <a:off x="8115249" y="3954463"/>
                <a:ext cx="90015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12 Conector recto"/>
              <p:cNvCxnSpPr/>
              <p:nvPr/>
            </p:nvCxnSpPr>
            <p:spPr bwMode="auto">
              <a:xfrm flipV="1">
                <a:off x="9021759" y="3789363"/>
                <a:ext cx="0" cy="60801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13 Conector recto"/>
              <p:cNvCxnSpPr/>
              <p:nvPr/>
            </p:nvCxnSpPr>
            <p:spPr bwMode="auto">
              <a:xfrm flipV="1">
                <a:off x="8115249" y="3789363"/>
                <a:ext cx="0" cy="60801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 Conector recto de flecha"/>
              <p:cNvCxnSpPr/>
              <p:nvPr/>
            </p:nvCxnSpPr>
            <p:spPr bwMode="auto">
              <a:xfrm>
                <a:off x="7451640" y="4365626"/>
                <a:ext cx="0" cy="15541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12 Conector recto"/>
              <p:cNvCxnSpPr/>
              <p:nvPr/>
            </p:nvCxnSpPr>
            <p:spPr bwMode="auto">
              <a:xfrm>
                <a:off x="7164288" y="5876925"/>
                <a:ext cx="86999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12 Conector recto"/>
              <p:cNvCxnSpPr/>
              <p:nvPr/>
            </p:nvCxnSpPr>
            <p:spPr bwMode="auto">
              <a:xfrm>
                <a:off x="7164288" y="4365626"/>
                <a:ext cx="86999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ángulo 22"/>
            <p:cNvSpPr>
              <a:spLocks noChangeArrowheads="1"/>
            </p:cNvSpPr>
            <p:nvPr/>
          </p:nvSpPr>
          <p:spPr bwMode="auto">
            <a:xfrm>
              <a:off x="8243888" y="326245"/>
              <a:ext cx="4315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ángulo 23"/>
            <p:cNvSpPr/>
            <p:nvPr/>
          </p:nvSpPr>
          <p:spPr>
            <a:xfrm>
              <a:off x="7059613" y="1484313"/>
              <a:ext cx="4347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  <a:ea typeface="ＭＳ Ｐゴシック" charset="0"/>
                  <a:cs typeface="Times New Roman" charset="0"/>
                </a:rPr>
                <a:t>H</a:t>
              </a:r>
              <a:r>
                <a:rPr lang="en-US" sz="2000" baseline="-25000" dirty="0">
                  <a:solidFill>
                    <a:schemeClr val="bg1"/>
                  </a:solidFill>
                  <a:latin typeface="+mj-lt"/>
                  <a:ea typeface="ＭＳ Ｐゴシック" charset="0"/>
                  <a:cs typeface="Times New Roman" charset="0"/>
                </a:rPr>
                <a:t>o</a:t>
              </a:r>
              <a:endParaRPr lang="es-ES" sz="2000" baseline="-250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" name="45 CuadroTexto"/>
          <p:cNvSpPr txBox="1"/>
          <p:nvPr/>
        </p:nvSpPr>
        <p:spPr>
          <a:xfrm>
            <a:off x="2123727" y="1804754"/>
            <a:ext cx="6851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Norma define: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7" name="46 Rectángulo"/>
          <p:cNvSpPr/>
          <p:nvPr/>
        </p:nvSpPr>
        <p:spPr>
          <a:xfrm>
            <a:off x="6574140" y="1249596"/>
            <a:ext cx="1454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i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(</a:t>
            </a:r>
            <a:r>
              <a:rPr lang="es-CL" sz="2800" i="1" dirty="0">
                <a:solidFill>
                  <a:schemeClr val="bg1"/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d</a:t>
            </a:r>
            <a:r>
              <a:rPr lang="es-CL" sz="2800" i="1" baseline="-250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u </a:t>
            </a:r>
            <a:r>
              <a:rPr lang="es-CL" sz="2800" b="1" i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/</a:t>
            </a:r>
            <a:r>
              <a:rPr lang="es-CL" sz="2800" i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</a:t>
            </a:r>
            <a:r>
              <a:rPr lang="es-CL" sz="2800" i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GreekC"/>
                <a:sym typeface="Symbol"/>
              </a:rPr>
              <a:t>H</a:t>
            </a:r>
            <a:r>
              <a:rPr lang="es-CL" sz="2800" i="1" baseline="-25000" dirty="0">
                <a:solidFill>
                  <a:schemeClr val="bg1"/>
                </a:solidFill>
                <a:latin typeface="Arial" charset="0"/>
                <a:ea typeface="ＭＳ Ｐゴシック" charset="-128"/>
                <a:cs typeface="GreekC"/>
                <a:sym typeface="Symbol"/>
              </a:rPr>
              <a:t>o</a:t>
            </a:r>
            <a:r>
              <a:rPr lang="es-CL" sz="2800" i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/>
              </a:rPr>
              <a:t>)</a:t>
            </a:r>
            <a:r>
              <a:rPr lang="es-CL" sz="2800" i="1" dirty="0">
                <a:solidFill>
                  <a:schemeClr val="bg1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/>
              </a:rPr>
              <a:t> </a:t>
            </a:r>
            <a:endParaRPr lang="es-ES" sz="2800" dirty="0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2160611" y="1249596"/>
            <a:ext cx="6109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57200" indent="-457200" eaLnBrk="1" hangingPunct="1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s-CL" sz="2800" dirty="0" smtClean="0"/>
              <a:t>Índice de Desempeño</a:t>
            </a:r>
            <a:endParaRPr 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51520" y="3093815"/>
            <a:ext cx="8678185" cy="3274450"/>
            <a:chOff x="251520" y="3093815"/>
            <a:chExt cx="8678185" cy="3274450"/>
          </a:xfrm>
        </p:grpSpPr>
        <p:grpSp>
          <p:nvGrpSpPr>
            <p:cNvPr id="50" name="Grupo 15"/>
            <p:cNvGrpSpPr/>
            <p:nvPr/>
          </p:nvGrpSpPr>
          <p:grpSpPr>
            <a:xfrm>
              <a:off x="251520" y="3093815"/>
              <a:ext cx="8678185" cy="3274450"/>
              <a:chOff x="0" y="3093815"/>
              <a:chExt cx="9144000" cy="3539937"/>
            </a:xfrm>
          </p:grpSpPr>
          <p:grpSp>
            <p:nvGrpSpPr>
              <p:cNvPr id="51" name="50 Grupo"/>
              <p:cNvGrpSpPr/>
              <p:nvPr/>
            </p:nvGrpSpPr>
            <p:grpSpPr>
              <a:xfrm>
                <a:off x="0" y="3093815"/>
                <a:ext cx="9144000" cy="3539937"/>
                <a:chOff x="0" y="3093815"/>
                <a:chExt cx="9144000" cy="3539937"/>
              </a:xfrm>
            </p:grpSpPr>
            <p:pic>
              <p:nvPicPr>
                <p:cNvPr id="58" name="2 Imagen" descr="Descripción: Presentación de PowerPoint - [Performance Spectrum]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45" t="7532" r="7765" b="38792"/>
                <a:stretch>
                  <a:fillRect/>
                </a:stretch>
              </p:blipFill>
              <p:spPr bwMode="auto">
                <a:xfrm>
                  <a:off x="219074" y="3093815"/>
                  <a:ext cx="8746579" cy="35399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9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4162425"/>
                  <a:ext cx="9144000" cy="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CL" altLang="es-ES" sz="11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ea typeface="MS Mincho"/>
                      <a:cs typeface="Times New Roman" pitchFamily="18" charset="0"/>
                    </a:rPr>
                    <a:t> </a:t>
                  </a:r>
                  <a:endParaRPr kumimoji="0" lang="es-CL" altLang="es-E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0" name="59 Rectángulo"/>
                <p:cNvSpPr/>
                <p:nvPr/>
              </p:nvSpPr>
              <p:spPr>
                <a:xfrm>
                  <a:off x="5040000" y="4068000"/>
                  <a:ext cx="3636912" cy="20162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60 Rectángulo"/>
                <p:cNvSpPr/>
                <p:nvPr/>
              </p:nvSpPr>
              <p:spPr>
                <a:xfrm>
                  <a:off x="4484201" y="4365104"/>
                  <a:ext cx="531728" cy="20162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61 Rectángulo"/>
                <p:cNvSpPr/>
                <p:nvPr/>
              </p:nvSpPr>
              <p:spPr>
                <a:xfrm>
                  <a:off x="4932040" y="6165992"/>
                  <a:ext cx="3124016" cy="3593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51 CuadroTexto"/>
              <p:cNvSpPr txBox="1"/>
              <p:nvPr/>
            </p:nvSpPr>
            <p:spPr>
              <a:xfrm>
                <a:off x="6012160" y="4005064"/>
                <a:ext cx="20438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Y     </a:t>
                </a:r>
                <a:r>
                  <a:rPr lang="en-US" sz="2000" b="1" dirty="0">
                    <a:solidFill>
                      <a:srgbClr val="FF0000"/>
                    </a:solidFill>
                    <a:latin typeface="Segoe UI Symbol"/>
                    <a:ea typeface="Segoe UI Symbol"/>
                  </a:rPr>
                  <a:t>·   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X    =   </a:t>
                </a:r>
                <a:r>
                  <a:rPr lang="el-GR" sz="2000" b="1" dirty="0">
                    <a:solidFill>
                      <a:srgbClr val="FF0000"/>
                    </a:solidFill>
                  </a:rPr>
                  <a:t>α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52 Cerrar llave"/>
              <p:cNvSpPr/>
              <p:nvPr/>
            </p:nvSpPr>
            <p:spPr>
              <a:xfrm rot="5400000">
                <a:off x="6066166" y="3555014"/>
                <a:ext cx="216024" cy="684076"/>
              </a:xfrm>
              <a:prstGeom prst="rightBrace">
                <a:avLst>
                  <a:gd name="adj1" fmla="val 50000"/>
                  <a:gd name="adj2" fmla="val 50000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53 Cerrar llave"/>
              <p:cNvSpPr/>
              <p:nvPr/>
            </p:nvSpPr>
            <p:spPr>
              <a:xfrm rot="5400000">
                <a:off x="6858254" y="3555014"/>
                <a:ext cx="216024" cy="684076"/>
              </a:xfrm>
              <a:prstGeom prst="rightBrace">
                <a:avLst>
                  <a:gd name="adj1" fmla="val 50000"/>
                  <a:gd name="adj2" fmla="val 50000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54 Forma libre"/>
              <p:cNvSpPr/>
              <p:nvPr/>
            </p:nvSpPr>
            <p:spPr>
              <a:xfrm>
                <a:off x="5608320" y="4133850"/>
                <a:ext cx="2373630" cy="1565910"/>
              </a:xfrm>
              <a:custGeom>
                <a:avLst/>
                <a:gdLst>
                  <a:gd name="connsiteX0" fmla="*/ 0 w 2373630"/>
                  <a:gd name="connsiteY0" fmla="*/ 0 h 1565910"/>
                  <a:gd name="connsiteX1" fmla="*/ 205740 w 2373630"/>
                  <a:gd name="connsiteY1" fmla="*/ 502920 h 1565910"/>
                  <a:gd name="connsiteX2" fmla="*/ 396240 w 2373630"/>
                  <a:gd name="connsiteY2" fmla="*/ 784860 h 1565910"/>
                  <a:gd name="connsiteX3" fmla="*/ 636270 w 2373630"/>
                  <a:gd name="connsiteY3" fmla="*/ 1013460 h 1565910"/>
                  <a:gd name="connsiteX4" fmla="*/ 876300 w 2373630"/>
                  <a:gd name="connsiteY4" fmla="*/ 1169670 h 1565910"/>
                  <a:gd name="connsiteX5" fmla="*/ 1215390 w 2373630"/>
                  <a:gd name="connsiteY5" fmla="*/ 1325880 h 1565910"/>
                  <a:gd name="connsiteX6" fmla="*/ 1516380 w 2373630"/>
                  <a:gd name="connsiteY6" fmla="*/ 1405890 h 1565910"/>
                  <a:gd name="connsiteX7" fmla="*/ 1802130 w 2373630"/>
                  <a:gd name="connsiteY7" fmla="*/ 1478280 h 1565910"/>
                  <a:gd name="connsiteX8" fmla="*/ 2125980 w 2373630"/>
                  <a:gd name="connsiteY8" fmla="*/ 1531620 h 1565910"/>
                  <a:gd name="connsiteX9" fmla="*/ 2373630 w 2373630"/>
                  <a:gd name="connsiteY9" fmla="*/ 1565910 h 156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3630" h="1565910">
                    <a:moveTo>
                      <a:pt x="0" y="0"/>
                    </a:moveTo>
                    <a:cubicBezTo>
                      <a:pt x="69850" y="186055"/>
                      <a:pt x="139700" y="372110"/>
                      <a:pt x="205740" y="502920"/>
                    </a:cubicBezTo>
                    <a:cubicBezTo>
                      <a:pt x="271780" y="633730"/>
                      <a:pt x="324485" y="699770"/>
                      <a:pt x="396240" y="784860"/>
                    </a:cubicBezTo>
                    <a:cubicBezTo>
                      <a:pt x="467995" y="869950"/>
                      <a:pt x="556260" y="949325"/>
                      <a:pt x="636270" y="1013460"/>
                    </a:cubicBezTo>
                    <a:cubicBezTo>
                      <a:pt x="716280" y="1077595"/>
                      <a:pt x="779780" y="1117600"/>
                      <a:pt x="876300" y="1169670"/>
                    </a:cubicBezTo>
                    <a:cubicBezTo>
                      <a:pt x="972820" y="1221740"/>
                      <a:pt x="1108710" y="1286510"/>
                      <a:pt x="1215390" y="1325880"/>
                    </a:cubicBezTo>
                    <a:cubicBezTo>
                      <a:pt x="1322070" y="1365250"/>
                      <a:pt x="1516380" y="1405890"/>
                      <a:pt x="1516380" y="1405890"/>
                    </a:cubicBezTo>
                    <a:cubicBezTo>
                      <a:pt x="1614170" y="1431290"/>
                      <a:pt x="1700530" y="1457325"/>
                      <a:pt x="1802130" y="1478280"/>
                    </a:cubicBezTo>
                    <a:cubicBezTo>
                      <a:pt x="1903730" y="1499235"/>
                      <a:pt x="2030730" y="1517015"/>
                      <a:pt x="2125980" y="1531620"/>
                    </a:cubicBezTo>
                    <a:cubicBezTo>
                      <a:pt x="2221230" y="1546225"/>
                      <a:pt x="2325370" y="1562100"/>
                      <a:pt x="2373630" y="1565910"/>
                    </a:cubicBezTo>
                  </a:path>
                </a:pathLst>
              </a:custGeom>
              <a:noFill/>
              <a:ln>
                <a:solidFill>
                  <a:srgbClr val="F93D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Conector recto 9"/>
              <p:cNvCxnSpPr/>
              <p:nvPr/>
            </p:nvCxnSpPr>
            <p:spPr>
              <a:xfrm flipV="1">
                <a:off x="932688" y="5117879"/>
                <a:ext cx="648072" cy="966345"/>
              </a:xfrm>
              <a:prstGeom prst="line">
                <a:avLst/>
              </a:prstGeom>
              <a:ln w="22225">
                <a:solidFill>
                  <a:srgbClr val="F93D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6 Forma libre"/>
            <p:cNvSpPr/>
            <p:nvPr/>
          </p:nvSpPr>
          <p:spPr>
            <a:xfrm>
              <a:off x="5039248" y="4180114"/>
              <a:ext cx="2793442" cy="1678075"/>
            </a:xfrm>
            <a:custGeom>
              <a:avLst/>
              <a:gdLst>
                <a:gd name="connsiteX0" fmla="*/ 0 w 2793442"/>
                <a:gd name="connsiteY0" fmla="*/ 1678075 h 1678075"/>
                <a:gd name="connsiteX1" fmla="*/ 0 w 2793442"/>
                <a:gd name="connsiteY1" fmla="*/ 0 h 1678075"/>
                <a:gd name="connsiteX2" fmla="*/ 572756 w 2793442"/>
                <a:gd name="connsiteY2" fmla="*/ 10049 h 1678075"/>
                <a:gd name="connsiteX3" fmla="*/ 643095 w 2793442"/>
                <a:gd name="connsiteY3" fmla="*/ 185895 h 1678075"/>
                <a:gd name="connsiteX4" fmla="*/ 773723 w 2793442"/>
                <a:gd name="connsiteY4" fmla="*/ 452176 h 1678075"/>
                <a:gd name="connsiteX5" fmla="*/ 919425 w 2793442"/>
                <a:gd name="connsiteY5" fmla="*/ 643095 h 1678075"/>
                <a:gd name="connsiteX6" fmla="*/ 1090247 w 2793442"/>
                <a:gd name="connsiteY6" fmla="*/ 798844 h 1678075"/>
                <a:gd name="connsiteX7" fmla="*/ 1210827 w 2793442"/>
                <a:gd name="connsiteY7" fmla="*/ 884255 h 1678075"/>
                <a:gd name="connsiteX8" fmla="*/ 1396721 w 2793442"/>
                <a:gd name="connsiteY8" fmla="*/ 994787 h 1678075"/>
                <a:gd name="connsiteX9" fmla="*/ 1693148 w 2793442"/>
                <a:gd name="connsiteY9" fmla="*/ 1125416 h 1678075"/>
                <a:gd name="connsiteX10" fmla="*/ 1959429 w 2793442"/>
                <a:gd name="connsiteY10" fmla="*/ 1195754 h 1678075"/>
                <a:gd name="connsiteX11" fmla="*/ 2240783 w 2793442"/>
                <a:gd name="connsiteY11" fmla="*/ 1256044 h 1678075"/>
                <a:gd name="connsiteX12" fmla="*/ 2572378 w 2793442"/>
                <a:gd name="connsiteY12" fmla="*/ 1311310 h 1678075"/>
                <a:gd name="connsiteX13" fmla="*/ 2793442 w 2793442"/>
                <a:gd name="connsiteY13" fmla="*/ 1346479 h 1678075"/>
                <a:gd name="connsiteX14" fmla="*/ 2788418 w 2793442"/>
                <a:gd name="connsiteY14" fmla="*/ 1678075 h 1678075"/>
                <a:gd name="connsiteX15" fmla="*/ 0 w 2793442"/>
                <a:gd name="connsiteY15" fmla="*/ 1678075 h 167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3442" h="1678075">
                  <a:moveTo>
                    <a:pt x="0" y="1678075"/>
                  </a:moveTo>
                  <a:lnTo>
                    <a:pt x="0" y="0"/>
                  </a:lnTo>
                  <a:lnTo>
                    <a:pt x="572756" y="10049"/>
                  </a:lnTo>
                  <a:lnTo>
                    <a:pt x="643095" y="185895"/>
                  </a:lnTo>
                  <a:lnTo>
                    <a:pt x="773723" y="452176"/>
                  </a:lnTo>
                  <a:lnTo>
                    <a:pt x="919425" y="643095"/>
                  </a:lnTo>
                  <a:lnTo>
                    <a:pt x="1090247" y="798844"/>
                  </a:lnTo>
                  <a:lnTo>
                    <a:pt x="1210827" y="884255"/>
                  </a:lnTo>
                  <a:lnTo>
                    <a:pt x="1396721" y="994787"/>
                  </a:lnTo>
                  <a:lnTo>
                    <a:pt x="1693148" y="1125416"/>
                  </a:lnTo>
                  <a:lnTo>
                    <a:pt x="1959429" y="1195754"/>
                  </a:lnTo>
                  <a:lnTo>
                    <a:pt x="2240783" y="1256044"/>
                  </a:lnTo>
                  <a:lnTo>
                    <a:pt x="2572378" y="1311310"/>
                  </a:lnTo>
                  <a:lnTo>
                    <a:pt x="2793442" y="1346479"/>
                  </a:lnTo>
                  <a:cubicBezTo>
                    <a:pt x="2791767" y="1457011"/>
                    <a:pt x="2790093" y="1567543"/>
                    <a:pt x="2788418" y="1678075"/>
                  </a:cubicBezTo>
                  <a:lnTo>
                    <a:pt x="0" y="1678075"/>
                  </a:lnTo>
                  <a:close/>
                </a:path>
              </a:pathLst>
            </a:custGeom>
            <a:solidFill>
              <a:srgbClr val="FFFF00">
                <a:alpha val="20000"/>
              </a:srgbClr>
            </a:solidFill>
            <a:ln>
              <a:solidFill>
                <a:srgbClr val="FFFF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611559" y="332656"/>
            <a:ext cx="8148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dirty="0" smtClean="0">
                <a:solidFill>
                  <a:srgbClr val="FFC000"/>
                </a:solidFill>
              </a:rPr>
              <a:t>Nivel de Desempeño Sísmico Global</a:t>
            </a:r>
            <a:endParaRPr lang="es-CL" sz="2800" dirty="0" smtClean="0"/>
          </a:p>
        </p:txBody>
      </p:sp>
      <p:pic>
        <p:nvPicPr>
          <p:cNvPr id="4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44006"/>
            <a:ext cx="4574141" cy="50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704117" y="6453336"/>
            <a:ext cx="4020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600" dirty="0" smtClean="0">
                <a:solidFill>
                  <a:schemeClr val="bg1"/>
                </a:solidFill>
              </a:rPr>
              <a:t>Imagen cortesía de  </a:t>
            </a:r>
            <a:r>
              <a:rPr lang="es-ES" sz="1600" dirty="0" smtClean="0">
                <a:solidFill>
                  <a:schemeClr val="bg1"/>
                </a:solidFill>
              </a:rPr>
              <a:t>Mario E. Rodriguez (2017)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51519" y="836712"/>
            <a:ext cx="9001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s-CL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Daño:  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364088" y="1484784"/>
            <a:ext cx="34563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Daño propuesto por:</a:t>
            </a:r>
          </a:p>
          <a:p>
            <a:r>
              <a:rPr lang="es-CL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Mario E. Rodríguez 2014</a:t>
            </a:r>
          </a:p>
          <a:p>
            <a:endParaRPr lang="es-CL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2000" dirty="0" smtClean="0">
                <a:solidFill>
                  <a:schemeClr val="bg1"/>
                </a:solidFill>
              </a:rPr>
              <a:t>Esta basado en la </a:t>
            </a:r>
            <a:r>
              <a:rPr lang="es-CL" sz="2000" i="1" dirty="0" smtClean="0">
                <a:solidFill>
                  <a:schemeClr val="bg1"/>
                </a:solidFill>
              </a:rPr>
              <a:t>energía</a:t>
            </a:r>
            <a:r>
              <a:rPr lang="es-CL" sz="2000" dirty="0" smtClean="0">
                <a:solidFill>
                  <a:schemeClr val="bg1"/>
                </a:solidFill>
              </a:rPr>
              <a:t> </a:t>
            </a:r>
            <a:r>
              <a:rPr lang="es-CL" sz="2000" i="1" dirty="0" smtClean="0">
                <a:solidFill>
                  <a:schemeClr val="bg1"/>
                </a:solidFill>
              </a:rPr>
              <a:t>histerética </a:t>
            </a:r>
            <a:r>
              <a:rPr lang="es-CL" sz="2000" dirty="0" smtClean="0">
                <a:solidFill>
                  <a:schemeClr val="bg1"/>
                </a:solidFill>
              </a:rPr>
              <a:t>disipada por un modelo inelástico de 1 grado de libertad</a:t>
            </a:r>
            <a:r>
              <a:rPr lang="es-CL" sz="2000" i="1" dirty="0" smtClean="0">
                <a:solidFill>
                  <a:schemeClr val="bg1"/>
                </a:solidFill>
              </a:rPr>
              <a:t>.</a:t>
            </a:r>
          </a:p>
          <a:p>
            <a:endParaRPr lang="es-CL" sz="2000" dirty="0" smtClean="0">
              <a:solidFill>
                <a:schemeClr val="bg1"/>
              </a:solidFill>
            </a:endParaRPr>
          </a:p>
          <a:p>
            <a:r>
              <a:rPr lang="es-CL" sz="2000" dirty="0" smtClean="0">
                <a:solidFill>
                  <a:schemeClr val="bg1"/>
                </a:solidFill>
              </a:rPr>
              <a:t>Se calcularon </a:t>
            </a:r>
            <a:r>
              <a:rPr lang="es-CL" sz="2000" i="1" dirty="0" smtClean="0">
                <a:solidFill>
                  <a:schemeClr val="bg1"/>
                </a:solidFill>
              </a:rPr>
              <a:t>Espectros de Daño </a:t>
            </a:r>
            <a:r>
              <a:rPr lang="es-CL" sz="2000" dirty="0" smtClean="0">
                <a:solidFill>
                  <a:schemeClr val="bg1"/>
                </a:solidFill>
              </a:rPr>
              <a:t>para diferentes sistemas estructurales sismo resistentes: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s-CL" sz="2000" i="1" dirty="0" smtClean="0">
                <a:solidFill>
                  <a:schemeClr val="bg1"/>
                </a:solidFill>
              </a:rPr>
              <a:t>Edificios de pórticos (&lt; H/T)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es-CL" sz="2000" i="1" dirty="0" smtClean="0">
                <a:solidFill>
                  <a:schemeClr val="bg1"/>
                </a:solidFill>
              </a:rPr>
              <a:t>Edificios de muros    (&gt; H/T)</a:t>
            </a:r>
          </a:p>
          <a:p>
            <a:endParaRPr lang="es-CL" sz="2000" dirty="0" smtClean="0">
              <a:solidFill>
                <a:schemeClr val="bg1"/>
              </a:solidFill>
            </a:endParaRPr>
          </a:p>
          <a:p>
            <a:r>
              <a:rPr lang="es-CL" sz="2000" b="1" i="1" dirty="0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I</a:t>
            </a:r>
            <a:r>
              <a:rPr lang="es-CL" sz="2000" b="1" i="1" baseline="-25000" dirty="0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d</a:t>
            </a:r>
            <a:r>
              <a:rPr lang="es-CL" sz="2000" dirty="0" smtClean="0">
                <a:solidFill>
                  <a:schemeClr val="bg1"/>
                </a:solidFill>
              </a:rPr>
              <a:t> = 0 → permanecen elásticos</a:t>
            </a:r>
          </a:p>
          <a:p>
            <a:r>
              <a:rPr lang="es-CL" sz="2000" b="1" i="1" dirty="0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I</a:t>
            </a:r>
            <a:r>
              <a:rPr lang="es-CL" sz="2000" b="1" i="1" baseline="-25000" dirty="0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d</a:t>
            </a:r>
            <a:r>
              <a:rPr lang="es-CL" sz="2000" dirty="0" smtClean="0">
                <a:solidFill>
                  <a:schemeClr val="bg1"/>
                </a:solidFill>
              </a:rPr>
              <a:t> ≥ 1 → potencial de colapso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1559" y="332656"/>
            <a:ext cx="8148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dirty="0" smtClean="0">
                <a:solidFill>
                  <a:srgbClr val="FFC000"/>
                </a:solidFill>
              </a:rPr>
              <a:t>Nivel de Desempeño Sísmico Global</a:t>
            </a:r>
            <a:endParaRPr lang="es-CL" sz="2800" dirty="0" smtClean="0"/>
          </a:p>
        </p:txBody>
      </p:sp>
      <p:pic>
        <p:nvPicPr>
          <p:cNvPr id="8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31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Rectángulo"/>
          <p:cNvSpPr/>
          <p:nvPr/>
        </p:nvSpPr>
        <p:spPr>
          <a:xfrm>
            <a:off x="683568" y="3710813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</a:t>
            </a:r>
            <a:r>
              <a:rPr lang="es-CL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Daño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800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67342" y="889556"/>
            <a:ext cx="4292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Desempeño  </a:t>
            </a:r>
            <a:r>
              <a:rPr lang="es-CL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s-CL" sz="2800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s-CL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04048" y="1685126"/>
            <a:ext cx="3672408" cy="2246769"/>
          </a:xfrm>
          <a:prstGeom prst="rect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srgbClr val="FFC000"/>
                </a:solidFill>
              </a:rPr>
              <a:t>Parámetros relevantes: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CL" sz="2800" dirty="0" smtClean="0">
                <a:solidFill>
                  <a:schemeClr val="bg1"/>
                </a:solidFill>
              </a:rPr>
              <a:t>Rigidez = H/T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CL" sz="2800" dirty="0" smtClean="0">
                <a:solidFill>
                  <a:schemeClr val="bg1"/>
                </a:solidFill>
              </a:rPr>
              <a:t>Periodo Natural = T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CL" sz="2800" dirty="0" smtClean="0">
                <a:solidFill>
                  <a:schemeClr val="bg1"/>
                </a:solidFill>
              </a:rPr>
              <a:t>Ductilidad </a:t>
            </a:r>
            <a:r>
              <a:rPr lang="es-CL" sz="2800" dirty="0" smtClean="0">
                <a:solidFill>
                  <a:schemeClr val="bg1"/>
                </a:solidFill>
                <a:latin typeface="Arial"/>
                <a:cs typeface="Arial"/>
              </a:rPr>
              <a:t>↔</a:t>
            </a:r>
          </a:p>
          <a:p>
            <a:pPr>
              <a:buClr>
                <a:srgbClr val="FFFF00"/>
              </a:buClr>
            </a:pPr>
            <a:r>
              <a:rPr lang="es-CL" sz="2800" dirty="0" smtClean="0">
                <a:solidFill>
                  <a:schemeClr val="bg1"/>
                </a:solidFill>
                <a:latin typeface="Arial"/>
                <a:cs typeface="Arial"/>
              </a:rPr>
              <a:t>        </a:t>
            </a:r>
            <a:r>
              <a:rPr lang="es-CL" sz="2800" dirty="0" smtClean="0">
                <a:solidFill>
                  <a:schemeClr val="bg1"/>
                </a:solidFill>
                <a:cs typeface="Arial"/>
              </a:rPr>
              <a:t>Amortiguamiento</a:t>
            </a:r>
            <a:endParaRPr lang="es-CL" sz="2800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t="9300" r="7340" b="54235"/>
          <a:stretch/>
        </p:blipFill>
        <p:spPr bwMode="auto">
          <a:xfrm>
            <a:off x="755576" y="4234033"/>
            <a:ext cx="5521733" cy="24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r="55136" b="40856"/>
          <a:stretch/>
        </p:blipFill>
        <p:spPr bwMode="auto">
          <a:xfrm>
            <a:off x="770937" y="1412776"/>
            <a:ext cx="3801063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1559" y="332656"/>
            <a:ext cx="8148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dirty="0" smtClean="0">
                <a:solidFill>
                  <a:srgbClr val="FFC000"/>
                </a:solidFill>
              </a:rPr>
              <a:t>Nivel de Desempeño Sísmico Global</a:t>
            </a:r>
            <a:endParaRPr lang="es-CL" sz="2800" dirty="0" smtClean="0"/>
          </a:p>
        </p:txBody>
      </p:sp>
      <p:pic>
        <p:nvPicPr>
          <p:cNvPr id="12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7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Rectángulo"/>
          <p:cNvSpPr/>
          <p:nvPr/>
        </p:nvSpPr>
        <p:spPr>
          <a:xfrm>
            <a:off x="611560" y="980728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</a:t>
            </a:r>
            <a:r>
              <a:rPr lang="es-CL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Daño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800" i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06029" y="1484784"/>
            <a:ext cx="3672408" cy="2246769"/>
          </a:xfrm>
          <a:prstGeom prst="rect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srgbClr val="FFC000"/>
                </a:solidFill>
              </a:rPr>
              <a:t>Parámetros relevantes: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CL" sz="2800" dirty="0" smtClean="0">
                <a:solidFill>
                  <a:schemeClr val="bg1"/>
                </a:solidFill>
              </a:rPr>
              <a:t>Rigidez = H/T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CL" sz="2800" dirty="0" smtClean="0">
                <a:solidFill>
                  <a:schemeClr val="bg1"/>
                </a:solidFill>
              </a:rPr>
              <a:t>Periodo Natural = T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CL" sz="2800" dirty="0" smtClean="0">
                <a:solidFill>
                  <a:schemeClr val="bg1"/>
                </a:solidFill>
              </a:rPr>
              <a:t>Ductilidad </a:t>
            </a:r>
            <a:r>
              <a:rPr lang="es-CL" sz="2800" dirty="0" smtClean="0">
                <a:solidFill>
                  <a:schemeClr val="bg1"/>
                </a:solidFill>
                <a:latin typeface="Arial"/>
                <a:cs typeface="Arial"/>
              </a:rPr>
              <a:t>↔</a:t>
            </a:r>
          </a:p>
          <a:p>
            <a:pPr>
              <a:buClr>
                <a:srgbClr val="FFFF00"/>
              </a:buClr>
            </a:pPr>
            <a:r>
              <a:rPr lang="es-CL" sz="2800" dirty="0" smtClean="0">
                <a:solidFill>
                  <a:schemeClr val="bg1"/>
                </a:solidFill>
                <a:latin typeface="Arial"/>
                <a:cs typeface="Arial"/>
              </a:rPr>
              <a:t>        </a:t>
            </a:r>
            <a:r>
              <a:rPr lang="es-CL" sz="2800" dirty="0" smtClean="0">
                <a:solidFill>
                  <a:schemeClr val="bg1"/>
                </a:solidFill>
                <a:cs typeface="Arial"/>
              </a:rPr>
              <a:t>Amortiguamiento</a:t>
            </a:r>
            <a:endParaRPr lang="es-CL" sz="2800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t="9300" r="7340" b="54235"/>
          <a:stretch/>
        </p:blipFill>
        <p:spPr bwMode="auto">
          <a:xfrm>
            <a:off x="112073" y="1484784"/>
            <a:ext cx="5180007" cy="23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3567" y="3789040"/>
            <a:ext cx="472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i="1" dirty="0" smtClean="0">
                <a:solidFill>
                  <a:srgbClr val="FFFF00"/>
                </a:solidFill>
              </a:rPr>
              <a:t>En Edificios Convencionales</a:t>
            </a:r>
            <a:endParaRPr lang="es-CL" sz="2800" i="1" dirty="0">
              <a:solidFill>
                <a:srgbClr val="FFFF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73127" y="4221088"/>
            <a:ext cx="8805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es-CL" sz="2400" dirty="0" smtClean="0">
                <a:solidFill>
                  <a:schemeClr val="bg1"/>
                </a:solidFill>
              </a:rPr>
              <a:t>La estrategia mas eficiente es aumentar la rigidez (H/T)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es-CL" sz="2400" dirty="0" smtClean="0">
                <a:solidFill>
                  <a:schemeClr val="bg1"/>
                </a:solidFill>
              </a:rPr>
              <a:t>Aumentar el periodo T no garantiza reducir daño (</a:t>
            </a:r>
            <a:r>
              <a:rPr lang="es-CL" sz="2400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s-CL" sz="2400" baseline="-25000" dirty="0" smtClean="0">
                <a:solidFill>
                  <a:schemeClr val="bg1"/>
                </a:solidFill>
              </a:rPr>
              <a:t>i</a:t>
            </a:r>
            <a:r>
              <a:rPr lang="es-CL" sz="2400" dirty="0" smtClean="0">
                <a:solidFill>
                  <a:schemeClr val="bg1"/>
                </a:solidFill>
              </a:rPr>
              <a:t>/h</a:t>
            </a:r>
            <a:r>
              <a:rPr lang="es-CL" sz="2400" baseline="-25000" dirty="0" smtClean="0">
                <a:solidFill>
                  <a:schemeClr val="bg1"/>
                </a:solidFill>
              </a:rPr>
              <a:t>i</a:t>
            </a:r>
            <a:r>
              <a:rPr lang="es-CL" sz="24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1559" y="332656"/>
            <a:ext cx="8148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dirty="0" smtClean="0">
                <a:solidFill>
                  <a:srgbClr val="FFC000"/>
                </a:solidFill>
              </a:rPr>
              <a:t>Nivel de Desempeño Sísmico Global</a:t>
            </a:r>
            <a:endParaRPr lang="es-CL" sz="2800" dirty="0" smtClean="0"/>
          </a:p>
        </p:txBody>
      </p:sp>
      <p:sp>
        <p:nvSpPr>
          <p:cNvPr id="12" name="11 CuadroTexto"/>
          <p:cNvSpPr txBox="1"/>
          <p:nvPr/>
        </p:nvSpPr>
        <p:spPr>
          <a:xfrm>
            <a:off x="683568" y="501317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i="1" dirty="0" smtClean="0">
                <a:solidFill>
                  <a:srgbClr val="FFFF00"/>
                </a:solidFill>
              </a:rPr>
              <a:t>En Edificios con Sistemas de Protección Sísmica</a:t>
            </a:r>
            <a:endParaRPr lang="es-CL" sz="2800" i="1" dirty="0">
              <a:solidFill>
                <a:srgbClr val="FFFF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1520" y="5517232"/>
            <a:ext cx="9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es-CL" sz="2400" dirty="0" smtClean="0">
                <a:solidFill>
                  <a:schemeClr val="bg1"/>
                </a:solidFill>
              </a:rPr>
              <a:t>Aumentar el periodo T con aislación basal → reduce daño (</a:t>
            </a:r>
            <a:r>
              <a:rPr lang="es-CL" sz="2400" dirty="0" smtClean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s-CL" sz="2400" baseline="-25000" dirty="0" smtClean="0">
                <a:solidFill>
                  <a:schemeClr val="bg1"/>
                </a:solidFill>
              </a:rPr>
              <a:t>i</a:t>
            </a:r>
            <a:r>
              <a:rPr lang="es-CL" sz="2400" dirty="0" smtClean="0">
                <a:solidFill>
                  <a:schemeClr val="bg1"/>
                </a:solidFill>
              </a:rPr>
              <a:t>/h</a:t>
            </a:r>
            <a:r>
              <a:rPr lang="es-CL" sz="2400" baseline="-25000" dirty="0" smtClean="0">
                <a:solidFill>
                  <a:schemeClr val="bg1"/>
                </a:solidFill>
              </a:rPr>
              <a:t>i</a:t>
            </a:r>
            <a:r>
              <a:rPr lang="es-CL" sz="2400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es-CL" sz="2400" dirty="0" smtClean="0">
                <a:solidFill>
                  <a:schemeClr val="bg1"/>
                </a:solidFill>
              </a:rPr>
              <a:t>Aumentar amortiguamiento </a:t>
            </a:r>
            <a:r>
              <a:rPr lang="es-CL" sz="2400" dirty="0">
                <a:solidFill>
                  <a:schemeClr val="bg1"/>
                </a:solidFill>
              </a:rPr>
              <a:t>con </a:t>
            </a:r>
            <a:r>
              <a:rPr lang="es-CL" sz="2400" dirty="0" smtClean="0">
                <a:solidFill>
                  <a:schemeClr val="bg1"/>
                </a:solidFill>
              </a:rPr>
              <a:t>disipadores → </a:t>
            </a:r>
            <a:r>
              <a:rPr lang="es-CL" sz="2400" dirty="0">
                <a:solidFill>
                  <a:schemeClr val="bg1"/>
                </a:solidFill>
              </a:rPr>
              <a:t>reduce daño (</a:t>
            </a:r>
            <a:r>
              <a:rPr lang="es-CL" sz="2400" dirty="0">
                <a:solidFill>
                  <a:schemeClr val="bg1"/>
                </a:solidFill>
                <a:latin typeface="Symbol" pitchFamily="18" charset="2"/>
              </a:rPr>
              <a:t>d</a:t>
            </a:r>
            <a:r>
              <a:rPr lang="es-CL" sz="2400" baseline="-25000" dirty="0">
                <a:solidFill>
                  <a:schemeClr val="bg1"/>
                </a:solidFill>
              </a:rPr>
              <a:t>i</a:t>
            </a:r>
            <a:r>
              <a:rPr lang="es-CL" sz="2400" dirty="0">
                <a:solidFill>
                  <a:schemeClr val="bg1"/>
                </a:solidFill>
              </a:rPr>
              <a:t>/h</a:t>
            </a:r>
            <a:r>
              <a:rPr lang="es-CL" sz="2400" baseline="-25000" dirty="0">
                <a:solidFill>
                  <a:schemeClr val="bg1"/>
                </a:solidFill>
              </a:rPr>
              <a:t>i</a:t>
            </a:r>
            <a:r>
              <a:rPr lang="es-CL" sz="2400" dirty="0">
                <a:solidFill>
                  <a:schemeClr val="bg1"/>
                </a:solidFill>
              </a:rPr>
              <a:t>)</a:t>
            </a:r>
          </a:p>
          <a:p>
            <a:pPr>
              <a:buClr>
                <a:srgbClr val="FFC000"/>
              </a:buClr>
            </a:pPr>
            <a:r>
              <a:rPr lang="es-CL" sz="24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719293" y="1340768"/>
            <a:ext cx="6012947" cy="3963342"/>
            <a:chOff x="-1836712" y="3028812"/>
            <a:chExt cx="6661019" cy="401901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" t="1708" r="1188" b="6951"/>
            <a:stretch/>
          </p:blipFill>
          <p:spPr bwMode="auto">
            <a:xfrm>
              <a:off x="-1836712" y="3028812"/>
              <a:ext cx="6661019" cy="4019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-702447" y="3195085"/>
              <a:ext cx="5207678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●</a:t>
              </a:r>
              <a:r>
                <a:rPr lang="es-ES" sz="1400" dirty="0" smtClean="0"/>
                <a:t> 2622 </a:t>
              </a:r>
              <a:r>
                <a:rPr lang="es-ES" sz="1400" dirty="0" err="1" smtClean="0"/>
                <a:t>Edifs</a:t>
              </a:r>
              <a:r>
                <a:rPr lang="es-ES" sz="1400" dirty="0" smtClean="0"/>
                <a:t>. pre-2010:     Datos - T. </a:t>
              </a:r>
              <a:r>
                <a:rPr lang="es-ES" sz="1400" dirty="0" err="1" smtClean="0"/>
                <a:t>Guendelman</a:t>
              </a:r>
              <a:r>
                <a:rPr lang="es-ES" sz="1400" dirty="0" smtClean="0"/>
                <a:t>  </a:t>
              </a:r>
            </a:p>
            <a:p>
              <a:r>
                <a:rPr lang="es-ES" sz="1400" dirty="0" smtClean="0">
                  <a:solidFill>
                    <a:srgbClr val="FF0000"/>
                  </a:solidFill>
                </a:rPr>
                <a:t>●    </a:t>
              </a:r>
              <a:r>
                <a:rPr lang="es-ES" sz="1400" dirty="0" smtClean="0"/>
                <a:t>198 </a:t>
              </a:r>
              <a:r>
                <a:rPr lang="es-ES" sz="1400" dirty="0" err="1" smtClean="0"/>
                <a:t>Edifs</a:t>
              </a:r>
              <a:r>
                <a:rPr lang="es-ES" sz="1400" dirty="0" smtClean="0"/>
                <a:t>. post-2010:  Datos -   Rene Lagos </a:t>
              </a:r>
              <a:r>
                <a:rPr lang="es-ES" sz="1400" dirty="0" err="1" smtClean="0"/>
                <a:t>Engineers</a:t>
              </a:r>
              <a:endParaRPr lang="es-ES" sz="1400" dirty="0"/>
            </a:p>
          </p:txBody>
        </p:sp>
      </p:grpSp>
      <p:sp>
        <p:nvSpPr>
          <p:cNvPr id="2" name="1 Rectángulo"/>
          <p:cNvSpPr/>
          <p:nvPr/>
        </p:nvSpPr>
        <p:spPr>
          <a:xfrm>
            <a:off x="611560" y="5304110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 smtClean="0">
                <a:solidFill>
                  <a:srgbClr val="FFFF00"/>
                </a:solidFill>
              </a:rPr>
              <a:t>Índice de Desempeño </a:t>
            </a:r>
            <a:r>
              <a:rPr lang="es-CL" sz="2000" dirty="0" smtClean="0">
                <a:solidFill>
                  <a:schemeClr val="bg1"/>
                </a:solidFill>
              </a:rPr>
              <a:t>de 2622 + 198 edificios Chilenos </a:t>
            </a:r>
          </a:p>
          <a:p>
            <a:r>
              <a:rPr lang="es-CL" sz="2000" i="1" dirty="0" smtClean="0">
                <a:solidFill>
                  <a:schemeClr val="bg1"/>
                </a:solidFill>
              </a:rPr>
              <a:t>H</a:t>
            </a:r>
            <a:r>
              <a:rPr lang="es-CL" sz="2000" i="1" baseline="-25000" dirty="0" smtClean="0">
                <a:solidFill>
                  <a:schemeClr val="bg1"/>
                </a:solidFill>
              </a:rPr>
              <a:t>0</a:t>
            </a:r>
            <a:r>
              <a:rPr lang="es-CL" sz="2000" i="1" dirty="0" smtClean="0">
                <a:solidFill>
                  <a:schemeClr val="bg1"/>
                </a:solidFill>
              </a:rPr>
              <a:t> = altura del edificio sobre nivel calle</a:t>
            </a:r>
          </a:p>
          <a:p>
            <a:r>
              <a:rPr lang="es-CL" sz="2000" i="1" dirty="0" smtClean="0">
                <a:solidFill>
                  <a:schemeClr val="bg1"/>
                </a:solidFill>
              </a:rPr>
              <a:t>T</a:t>
            </a:r>
            <a:r>
              <a:rPr lang="es-CL" sz="2000" i="1" baseline="-25000" dirty="0">
                <a:solidFill>
                  <a:schemeClr val="bg1"/>
                </a:solidFill>
              </a:rPr>
              <a:t> </a:t>
            </a:r>
            <a:r>
              <a:rPr lang="es-CL" sz="2000" i="1" dirty="0" smtClean="0">
                <a:solidFill>
                  <a:schemeClr val="bg1"/>
                </a:solidFill>
              </a:rPr>
              <a:t>  = primer periodo natural traslacional (secciones brutas)</a:t>
            </a:r>
            <a:r>
              <a:rPr lang="en-US" sz="2000" i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560" y="332656"/>
            <a:ext cx="85324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dirty="0" smtClean="0">
                <a:solidFill>
                  <a:srgbClr val="FFC000"/>
                </a:solidFill>
              </a:rPr>
              <a:t>Nivel de Desempeño Sísmico Global</a:t>
            </a:r>
          </a:p>
          <a:p>
            <a:pPr eaLnBrk="1" hangingPunct="1"/>
            <a:r>
              <a:rPr lang="es-CL" sz="2400" dirty="0" smtClean="0"/>
              <a:t>Desplazamiento Relativo de Techo:   </a:t>
            </a:r>
            <a:r>
              <a:rPr lang="es-CL" sz="2400" dirty="0" smtClean="0">
                <a:latin typeface="Symbol" panose="05050102010706020507" pitchFamily="18" charset="2"/>
              </a:rPr>
              <a:t>d</a:t>
            </a:r>
            <a:r>
              <a:rPr lang="es-CL" sz="2400" baseline="-25000" dirty="0" smtClean="0"/>
              <a:t>u</a:t>
            </a:r>
            <a:r>
              <a:rPr lang="es-CL" sz="2400" dirty="0" smtClean="0"/>
              <a:t> </a:t>
            </a:r>
            <a:r>
              <a:rPr lang="es-CL" sz="2400" dirty="0" smtClean="0">
                <a:latin typeface="Arial"/>
                <a:cs typeface="Arial"/>
              </a:rPr>
              <a:t>↔ </a:t>
            </a:r>
            <a:r>
              <a:rPr lang="es-CL" sz="2400" dirty="0" smtClean="0"/>
              <a:t>DS61</a:t>
            </a:r>
            <a:endParaRPr lang="es-CL" sz="1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6588224" y="4024116"/>
            <a:ext cx="2736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1800" dirty="0" smtClean="0">
                <a:latin typeface="+mn-lt"/>
              </a:rPr>
              <a:t> ← 88% con </a:t>
            </a:r>
            <a:r>
              <a:rPr lang="es-CL" sz="1800" dirty="0" err="1" smtClean="0">
                <a:latin typeface="+mn-lt"/>
              </a:rPr>
              <a:t>drift</a:t>
            </a:r>
            <a:r>
              <a:rPr lang="es-CL" sz="1800" dirty="0" smtClean="0">
                <a:latin typeface="+mn-lt"/>
              </a:rPr>
              <a:t> ≤ 0.005</a:t>
            </a:r>
            <a:endParaRPr lang="es-CL" sz="1800" dirty="0">
              <a:latin typeface="+mn-lt"/>
            </a:endParaRPr>
          </a:p>
        </p:txBody>
      </p:sp>
      <p:sp>
        <p:nvSpPr>
          <p:cNvPr id="10" name="2 CuadroTexto"/>
          <p:cNvSpPr txBox="1">
            <a:spLocks noChangeArrowheads="1"/>
          </p:cNvSpPr>
          <p:nvPr/>
        </p:nvSpPr>
        <p:spPr bwMode="auto">
          <a:xfrm>
            <a:off x="6588224" y="4384156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1800" dirty="0" smtClean="0">
                <a:latin typeface="+mn-lt"/>
              </a:rPr>
              <a:t> ← 54% con </a:t>
            </a:r>
            <a:r>
              <a:rPr lang="es-CL" sz="1800" dirty="0" err="1" smtClean="0">
                <a:latin typeface="+mn-lt"/>
              </a:rPr>
              <a:t>drift</a:t>
            </a:r>
            <a:r>
              <a:rPr lang="es-CL" sz="1800" dirty="0" smtClean="0">
                <a:latin typeface="+mn-lt"/>
              </a:rPr>
              <a:t> ≤ 0.002</a:t>
            </a:r>
            <a:endParaRPr lang="es-CL" sz="1800" dirty="0">
              <a:latin typeface="+mn-lt"/>
            </a:endParaRPr>
          </a:p>
        </p:txBody>
      </p:sp>
      <p:sp>
        <p:nvSpPr>
          <p:cNvPr id="11" name="2 CuadroTexto"/>
          <p:cNvSpPr txBox="1">
            <a:spLocks noChangeArrowheads="1"/>
          </p:cNvSpPr>
          <p:nvPr/>
        </p:nvSpPr>
        <p:spPr bwMode="auto">
          <a:xfrm>
            <a:off x="6732240" y="3661023"/>
            <a:ext cx="23042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2000" dirty="0" smtClean="0">
                <a:solidFill>
                  <a:srgbClr val="FFC000"/>
                </a:solidFill>
                <a:latin typeface="+mn-lt"/>
              </a:rPr>
              <a:t>  </a:t>
            </a:r>
            <a:r>
              <a:rPr lang="es-CL" sz="2000" b="1" dirty="0" smtClean="0">
                <a:solidFill>
                  <a:srgbClr val="FFC000"/>
                </a:solidFill>
                <a:latin typeface="+mn-lt"/>
              </a:rPr>
              <a:t>Edificios  pre-2010</a:t>
            </a:r>
            <a:endParaRPr lang="es-CL" sz="20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3" name="12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r="55136" b="40856"/>
          <a:stretch/>
        </p:blipFill>
        <p:spPr bwMode="auto">
          <a:xfrm>
            <a:off x="6876256" y="1340768"/>
            <a:ext cx="2160240" cy="1368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5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/>
          <a:stretch/>
        </p:blipFill>
        <p:spPr bwMode="auto">
          <a:xfrm>
            <a:off x="619531" y="1125549"/>
            <a:ext cx="4240501" cy="518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47664" y="6248345"/>
            <a:ext cx="33123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_tradnl" sz="1200" dirty="0">
                <a:solidFill>
                  <a:schemeClr val="bg1"/>
                </a:solidFill>
                <a:latin typeface="+mj-lt"/>
              </a:rPr>
              <a:t>Boroschek 2016, </a:t>
            </a:r>
            <a:r>
              <a:rPr lang="en-US" altLang="es-ES_tradnl" sz="1200" dirty="0" err="1" smtClean="0">
                <a:solidFill>
                  <a:schemeClr val="bg1"/>
                </a:solidFill>
                <a:latin typeface="+mj-lt"/>
              </a:rPr>
              <a:t>basado</a:t>
            </a:r>
            <a:r>
              <a:rPr lang="en-US" altLang="es-ES_tradnl" sz="1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s-ES_tradnl" sz="1200" dirty="0" err="1" smtClean="0">
                <a:solidFill>
                  <a:schemeClr val="bg1"/>
                </a:solidFill>
                <a:latin typeface="+mj-lt"/>
              </a:rPr>
              <a:t>en</a:t>
            </a:r>
            <a:r>
              <a:rPr lang="en-US" altLang="es-ES_tradnl" sz="1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s-ES_tradnl" sz="1200" dirty="0" err="1">
                <a:solidFill>
                  <a:schemeClr val="bg1"/>
                </a:solidFill>
                <a:latin typeface="+mj-lt"/>
              </a:rPr>
              <a:t>Tavera</a:t>
            </a:r>
            <a:r>
              <a:rPr lang="en-US" altLang="es-ES_tradnl" sz="1200" dirty="0">
                <a:solidFill>
                  <a:schemeClr val="bg1"/>
                </a:solidFill>
                <a:latin typeface="+mj-lt"/>
              </a:rPr>
              <a:t> et al IGP 2007</a:t>
            </a:r>
          </a:p>
        </p:txBody>
      </p:sp>
      <p:graphicFrame>
        <p:nvGraphicFramePr>
          <p:cNvPr id="10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22329"/>
              </p:ext>
            </p:extLst>
          </p:nvPr>
        </p:nvGraphicFramePr>
        <p:xfrm>
          <a:off x="5220072" y="1124744"/>
          <a:ext cx="3245940" cy="5142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9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71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0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07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430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Fecha</a:t>
                      </a:r>
                      <a:endParaRPr lang="es-ES_tradnl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Magnitud</a:t>
                      </a:r>
                      <a:endParaRPr lang="es-ES_tradnl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Ubicación Aprox.</a:t>
                      </a:r>
                      <a:endParaRPr lang="es-ES_tradnl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65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1570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Feb.8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8 - 8 1/2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Concepcion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1575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Dec. 16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Valdivia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1604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Nov.24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North de Arica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1647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May. 13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Valparaiso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1657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Mar. 15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Concepcion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1730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Jul. 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8.8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Valparaiso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1737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Dec</a:t>
                      </a:r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. 24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7 1/2 - 8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Valdivia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1751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May</a:t>
                      </a:r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. 25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Concepcion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1796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Mar. 30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7 1/2 - 8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Copiapo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282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1819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Apr</a:t>
                      </a:r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. 3-11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8.3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Copiapo (3 EQ}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1822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Nov. 19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Valparaiso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1835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Feb.20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8 - 8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Concepcion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1837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Nov.7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Valdivia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1868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Aug.13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Arica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1877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May.9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lquique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1880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Aug. 15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 1/2 - 8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Illapel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1906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Aug.16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7.9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Valparaiso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1922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Nov.10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8.4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Vallenar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1928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Dec. 1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8.4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Talca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1939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Jan.24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8 - 8.3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Chillan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1943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Abr. 6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8.3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Illapel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1950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Dec. 9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Calama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1960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May. 22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9.5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Sur de Chile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1966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Dec. 28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8.1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Taltal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1985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Mar. 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Zona Central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1995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Jul. 30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Antofagasta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2001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Jun.23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8.4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South Peru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2005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Jun.13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7.8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Tarapaca</a:t>
                      </a:r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2010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Feb.27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Center-South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2014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Apr. 1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8.2</a:t>
                      </a:r>
                      <a:endParaRPr lang="es-ES_tradnl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Iquique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8882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2015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Sep. 16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8.3</a:t>
                      </a:r>
                      <a:endParaRPr lang="es-ES_tradnl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Canela Baja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</a:tbl>
          </a:graphicData>
        </a:graphic>
      </p:graphicFrame>
      <p:sp>
        <p:nvSpPr>
          <p:cNvPr id="11" name="TextBox 3"/>
          <p:cNvSpPr txBox="1"/>
          <p:nvPr/>
        </p:nvSpPr>
        <p:spPr>
          <a:xfrm>
            <a:off x="5148064" y="6237312"/>
            <a:ext cx="34256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419" sz="1200" dirty="0">
                <a:solidFill>
                  <a:schemeClr val="bg1"/>
                </a:solidFill>
                <a:latin typeface="+mj-lt"/>
              </a:rPr>
              <a:t>Boroschek 2016</a:t>
            </a:r>
            <a:r>
              <a:rPr lang="es-419" sz="1200" dirty="0" smtClean="0">
                <a:solidFill>
                  <a:schemeClr val="bg1"/>
                </a:solidFill>
                <a:latin typeface="+mj-lt"/>
              </a:rPr>
              <a:t>, modificado de Lomnitz</a:t>
            </a:r>
            <a:endParaRPr lang="es-419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48816" y="202630"/>
            <a:ext cx="8443664" cy="5620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alt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Grandes Terremotos en la historia de Chile (1570 </a:t>
            </a:r>
            <a:r>
              <a:rPr lang="es-CL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CL" alt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2017)</a:t>
            </a:r>
            <a:endParaRPr lang="es-CL" alt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9552" y="692696"/>
            <a:ext cx="16974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_tradnl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Siglo</a:t>
            </a:r>
            <a:r>
              <a:rPr lang="en-US" altLang="es-ES_tradn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  </a:t>
            </a:r>
            <a:endParaRPr lang="en-US" altLang="es-ES_trad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987824" y="692696"/>
            <a:ext cx="1728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_tradnl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Siglo</a:t>
            </a:r>
            <a:r>
              <a:rPr lang="en-US" altLang="es-ES_tradn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XXI </a:t>
            </a:r>
            <a:endParaRPr lang="en-US" altLang="es-ES_trad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148064" y="692696"/>
            <a:ext cx="3425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L" altLang="es-ES_tradn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Terremotos  en ~ 450 a</a:t>
            </a:r>
            <a:r>
              <a:rPr lang="es-CL" altLang="es-ES_trad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</a:t>
            </a:r>
            <a:r>
              <a:rPr lang="es-CL" altLang="es-ES_tradn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endParaRPr lang="es-CL" altLang="es-ES_trad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11560" y="332656"/>
            <a:ext cx="6637522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dirty="0" smtClean="0">
                <a:solidFill>
                  <a:srgbClr val="FFC000"/>
                </a:solidFill>
              </a:rPr>
              <a:t>Nivel de Desempeño Sísmico</a:t>
            </a:r>
            <a:endParaRPr lang="es-CL" sz="2800" dirty="0" smtClean="0"/>
          </a:p>
          <a:p>
            <a:pPr eaLnBrk="1" hangingPunct="1">
              <a:spcBef>
                <a:spcPct val="50000"/>
              </a:spcBef>
              <a:defRPr/>
            </a:pPr>
            <a:r>
              <a:rPr lang="es-CL" sz="2800" dirty="0" smtClean="0">
                <a:solidFill>
                  <a:schemeClr val="bg1"/>
                </a:solidFill>
              </a:rPr>
              <a:t>Parámetros frecuentemente usados para controlar daño estructural:</a:t>
            </a:r>
            <a:endParaRPr lang="es-CL" sz="105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s-CL" sz="900" dirty="0" smtClean="0">
              <a:solidFill>
                <a:schemeClr val="bg1"/>
              </a:solidFill>
            </a:endParaRPr>
          </a:p>
          <a:p>
            <a:pPr marL="457200" lvl="1" indent="0" eaLnBrk="1" hangingPunct="1">
              <a:lnSpc>
                <a:spcPct val="150000"/>
              </a:lnSpc>
              <a:buClr>
                <a:srgbClr val="FFC000"/>
              </a:buClr>
              <a:defRPr/>
            </a:pPr>
            <a:r>
              <a:rPr lang="es-CL" sz="2800" dirty="0" smtClean="0"/>
              <a:t>A Nivel Global 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i="1" dirty="0" smtClean="0">
                <a:solidFill>
                  <a:schemeClr val="bg1"/>
                </a:solidFill>
                <a:latin typeface="Symbol" panose="05050102010706020507" pitchFamily="18" charset="2"/>
                <a:cs typeface="Times New Roman" pitchFamily="18" charset="0"/>
              </a:rPr>
              <a:t>   d</a:t>
            </a:r>
            <a:r>
              <a:rPr lang="es-CL" sz="2800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s-CL" sz="2800" i="1" dirty="0" smtClean="0">
                <a:solidFill>
                  <a:schemeClr val="bg1"/>
                </a:solidFill>
              </a:rPr>
              <a:t>/ </a:t>
            </a:r>
            <a:r>
              <a:rPr lang="es-CL" sz="2800" i="1" dirty="0" err="1" smtClean="0">
                <a:solidFill>
                  <a:schemeClr val="bg1"/>
                </a:solidFill>
              </a:rPr>
              <a:t>h</a:t>
            </a:r>
            <a:r>
              <a:rPr lang="es-CL" sz="1600" i="1" dirty="0" err="1" smtClean="0">
                <a:solidFill>
                  <a:schemeClr val="bg1"/>
                </a:solidFill>
              </a:rPr>
              <a:t>w</a:t>
            </a:r>
            <a:r>
              <a:rPr lang="es-CL" sz="2800" i="1" dirty="0" smtClean="0">
                <a:solidFill>
                  <a:schemeClr val="bg1"/>
                </a:solidFill>
              </a:rPr>
              <a:t> </a:t>
            </a:r>
            <a:r>
              <a:rPr lang="es-CL" sz="2800" dirty="0" smtClean="0">
                <a:solidFill>
                  <a:schemeClr val="bg1"/>
                </a:solidFill>
              </a:rPr>
              <a:t>= deriva de techo</a:t>
            </a:r>
          </a:p>
          <a:p>
            <a:pPr marL="457200" lvl="1" indent="0" eaLnBrk="1" hangingPunct="1">
              <a:lnSpc>
                <a:spcPct val="150000"/>
              </a:lnSpc>
              <a:buClr>
                <a:srgbClr val="FFC000"/>
              </a:buClr>
              <a:defRPr/>
            </a:pPr>
            <a:r>
              <a:rPr lang="es-CL" sz="2800" dirty="0" smtClean="0"/>
              <a:t>A Nivel de Componentes 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s-CL" sz="28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s-CL" sz="2800" i="1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s-CL" sz="2800" i="1" baseline="-25000" dirty="0" smtClean="0">
                <a:solidFill>
                  <a:schemeClr val="bg1"/>
                </a:solidFill>
              </a:rPr>
              <a:t> </a:t>
            </a:r>
            <a:r>
              <a:rPr lang="es-CL" sz="2800" dirty="0" smtClean="0">
                <a:solidFill>
                  <a:schemeClr val="bg1"/>
                </a:solidFill>
              </a:rPr>
              <a:t>= demanda de curvatura</a:t>
            </a:r>
          </a:p>
          <a:p>
            <a:pPr lvl="1" eaLnBrk="1" hangingPunct="1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s-CL" sz="2800" dirty="0" smtClean="0">
                <a:solidFill>
                  <a:schemeClr val="bg1"/>
                </a:solidFill>
              </a:rPr>
              <a:t>  Deformaciones unitarias </a:t>
            </a:r>
            <a:r>
              <a:rPr lang="es-CL" sz="2800" dirty="0" err="1" smtClean="0">
                <a:solidFill>
                  <a:schemeClr val="bg1"/>
                </a:solidFill>
              </a:rPr>
              <a:t>ε</a:t>
            </a:r>
            <a:r>
              <a:rPr lang="es-CL" sz="2800" baseline="-25000" dirty="0" err="1" smtClean="0">
                <a:solidFill>
                  <a:schemeClr val="bg1"/>
                </a:solidFill>
              </a:rPr>
              <a:t>c</a:t>
            </a:r>
            <a:r>
              <a:rPr lang="es-CL" sz="2800" dirty="0" smtClean="0">
                <a:solidFill>
                  <a:schemeClr val="bg1"/>
                </a:solidFill>
              </a:rPr>
              <a:t>  </a:t>
            </a:r>
            <a:r>
              <a:rPr lang="es-CL" sz="2800" dirty="0" err="1" smtClean="0">
                <a:solidFill>
                  <a:schemeClr val="bg1"/>
                </a:solidFill>
              </a:rPr>
              <a:t>ε</a:t>
            </a:r>
            <a:r>
              <a:rPr lang="es-CL" sz="2800" baseline="-25000" dirty="0" err="1" smtClean="0">
                <a:solidFill>
                  <a:schemeClr val="bg1"/>
                </a:solidFill>
              </a:rPr>
              <a:t>s</a:t>
            </a:r>
            <a:r>
              <a:rPr lang="es-CL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CL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s-CL" sz="2800" dirty="0"/>
          </a:p>
        </p:txBody>
      </p:sp>
      <p:grpSp>
        <p:nvGrpSpPr>
          <p:cNvPr id="4" name="Grupo 3"/>
          <p:cNvGrpSpPr/>
          <p:nvPr/>
        </p:nvGrpSpPr>
        <p:grpSpPr>
          <a:xfrm>
            <a:off x="6078648" y="1412776"/>
            <a:ext cx="2813832" cy="3384376"/>
            <a:chOff x="6167090" y="692696"/>
            <a:chExt cx="2658902" cy="2864327"/>
          </a:xfrm>
        </p:grpSpPr>
        <p:grpSp>
          <p:nvGrpSpPr>
            <p:cNvPr id="16" name="Agrupar 15"/>
            <p:cNvGrpSpPr/>
            <p:nvPr/>
          </p:nvGrpSpPr>
          <p:grpSpPr>
            <a:xfrm>
              <a:off x="6167090" y="2132856"/>
              <a:ext cx="2658902" cy="1424167"/>
              <a:chOff x="6167090" y="2132856"/>
              <a:chExt cx="2658902" cy="1424167"/>
            </a:xfrm>
          </p:grpSpPr>
          <p:grpSp>
            <p:nvGrpSpPr>
              <p:cNvPr id="17" name="11 Grupo"/>
              <p:cNvGrpSpPr/>
              <p:nvPr/>
            </p:nvGrpSpPr>
            <p:grpSpPr>
              <a:xfrm>
                <a:off x="6167090" y="2132856"/>
                <a:ext cx="2658902" cy="1424167"/>
                <a:chOff x="6167090" y="2132856"/>
                <a:chExt cx="2658902" cy="1424167"/>
              </a:xfrm>
            </p:grpSpPr>
            <p:grpSp>
              <p:nvGrpSpPr>
                <p:cNvPr id="20" name="7 Grupo"/>
                <p:cNvGrpSpPr/>
                <p:nvPr/>
              </p:nvGrpSpPr>
              <p:grpSpPr>
                <a:xfrm>
                  <a:off x="6167090" y="2132856"/>
                  <a:ext cx="2658902" cy="1424167"/>
                  <a:chOff x="6167090" y="2132856"/>
                  <a:chExt cx="2658902" cy="1424167"/>
                </a:xfrm>
              </p:grpSpPr>
              <p:sp>
                <p:nvSpPr>
                  <p:cNvPr id="24" name="Freeform 4"/>
                  <p:cNvSpPr>
                    <a:spLocks/>
                  </p:cNvSpPr>
                  <p:nvPr/>
                </p:nvSpPr>
                <p:spPr bwMode="auto">
                  <a:xfrm>
                    <a:off x="6583834" y="2480698"/>
                    <a:ext cx="1875954" cy="1076325"/>
                  </a:xfrm>
                  <a:custGeom>
                    <a:avLst/>
                    <a:gdLst>
                      <a:gd name="T0" fmla="*/ 2520950 w 2002"/>
                      <a:gd name="T1" fmla="*/ 1117733050 h 874"/>
                      <a:gd name="T2" fmla="*/ 2147483647 w 2002"/>
                      <a:gd name="T3" fmla="*/ 1121826441 h 874"/>
                      <a:gd name="T4" fmla="*/ 2147483647 w 2002"/>
                      <a:gd name="T5" fmla="*/ 2147483647 h 874"/>
                      <a:gd name="T6" fmla="*/ 0 w 2002"/>
                      <a:gd name="T7" fmla="*/ 0 h 874"/>
                      <a:gd name="T8" fmla="*/ 2520950 w 2002"/>
                      <a:gd name="T9" fmla="*/ 1117733050 h 87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02"/>
                      <a:gd name="T16" fmla="*/ 0 h 874"/>
                      <a:gd name="T17" fmla="*/ 2002 w 2002"/>
                      <a:gd name="T18" fmla="*/ 874 h 87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02" h="874">
                        <a:moveTo>
                          <a:pt x="1" y="273"/>
                        </a:moveTo>
                        <a:lnTo>
                          <a:pt x="2002" y="274"/>
                        </a:lnTo>
                        <a:lnTo>
                          <a:pt x="2002" y="874"/>
                        </a:lnTo>
                        <a:lnTo>
                          <a:pt x="0" y="0"/>
                        </a:lnTo>
                        <a:lnTo>
                          <a:pt x="1" y="273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ES">
                      <a:latin typeface="Calibri" pitchFamily="34" charset="0"/>
                    </a:endParaRPr>
                  </a:p>
                </p:txBody>
              </p:sp>
              <p:sp>
                <p:nvSpPr>
                  <p:cNvPr id="2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6732240" y="2564904"/>
                    <a:ext cx="0" cy="288032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26" name="1 Rectángulo"/>
                  <p:cNvSpPr/>
                  <p:nvPr/>
                </p:nvSpPr>
                <p:spPr>
                  <a:xfrm>
                    <a:off x="6596886" y="2132856"/>
                    <a:ext cx="39806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CL" i="1" dirty="0" err="1">
                        <a:solidFill>
                          <a:schemeClr val="bg1"/>
                        </a:solidFill>
                      </a:rPr>
                      <a:t>ε</a:t>
                    </a:r>
                    <a:r>
                      <a:rPr lang="es-CL" i="1" baseline="-25000" dirty="0" err="1">
                        <a:solidFill>
                          <a:schemeClr val="bg1"/>
                        </a:solidFill>
                      </a:rPr>
                      <a:t>s</a:t>
                    </a:r>
                    <a:endParaRPr lang="es-ES" i="1" dirty="0"/>
                  </a:p>
                </p:txBody>
              </p:sp>
              <p:sp>
                <p:nvSpPr>
                  <p:cNvPr id="27" name="2 Rectángulo"/>
                  <p:cNvSpPr/>
                  <p:nvPr/>
                </p:nvSpPr>
                <p:spPr>
                  <a:xfrm>
                    <a:off x="8423796" y="2924944"/>
                    <a:ext cx="4021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CL" i="1" dirty="0" err="1">
                        <a:solidFill>
                          <a:schemeClr val="bg1"/>
                        </a:solidFill>
                      </a:rPr>
                      <a:t>ε</a:t>
                    </a:r>
                    <a:r>
                      <a:rPr lang="es-CL" i="1" baseline="-25000" dirty="0" err="1">
                        <a:solidFill>
                          <a:schemeClr val="bg1"/>
                        </a:solidFill>
                      </a:rPr>
                      <a:t>c</a:t>
                    </a:r>
                    <a:endParaRPr lang="es-ES" i="1" dirty="0"/>
                  </a:p>
                </p:txBody>
              </p:sp>
              <p:sp>
                <p:nvSpPr>
                  <p:cNvPr id="28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67090" y="2459130"/>
                    <a:ext cx="442750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sz="1600" dirty="0">
                        <a:solidFill>
                          <a:schemeClr val="bg1"/>
                        </a:solidFill>
                        <a:latin typeface="Arial" pitchFamily="34" charset="0"/>
                      </a:rPr>
                      <a:t>(+)</a:t>
                    </a:r>
                  </a:p>
                </p:txBody>
              </p:sp>
              <p:sp>
                <p:nvSpPr>
                  <p:cNvPr id="29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17682" y="2946430"/>
                    <a:ext cx="391454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sz="1600" dirty="0">
                        <a:solidFill>
                          <a:schemeClr val="bg1"/>
                        </a:solidFill>
                        <a:latin typeface="Arial" pitchFamily="34" charset="0"/>
                      </a:rPr>
                      <a:t>(-)</a:t>
                    </a:r>
                  </a:p>
                </p:txBody>
              </p:sp>
            </p:grpSp>
            <p:grpSp>
              <p:nvGrpSpPr>
                <p:cNvPr id="21" name="10 Grupo"/>
                <p:cNvGrpSpPr/>
                <p:nvPr/>
              </p:nvGrpSpPr>
              <p:grpSpPr>
                <a:xfrm>
                  <a:off x="7375775" y="2825891"/>
                  <a:ext cx="472961" cy="562301"/>
                  <a:chOff x="7375775" y="2825891"/>
                  <a:chExt cx="472961" cy="562301"/>
                </a:xfrm>
              </p:grpSpPr>
              <p:sp>
                <p:nvSpPr>
                  <p:cNvPr id="22" name="Arc 13"/>
                  <p:cNvSpPr>
                    <a:spLocks/>
                  </p:cNvSpPr>
                  <p:nvPr/>
                </p:nvSpPr>
                <p:spPr bwMode="auto">
                  <a:xfrm flipV="1">
                    <a:off x="7668344" y="2825891"/>
                    <a:ext cx="180392" cy="2898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7586607 w 21600"/>
                      <a:gd name="T3" fmla="*/ 50009341 h 21600"/>
                      <a:gd name="T4" fmla="*/ 0 w 21600"/>
                      <a:gd name="T5" fmla="*/ 50009341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s-ES">
                      <a:solidFill>
                        <a:schemeClr val="bg1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3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75775" y="3018860"/>
                    <a:ext cx="43040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r>
                      <a:rPr lang="en-US" i="1" dirty="0" err="1">
                        <a:solidFill>
                          <a:schemeClr val="bg1"/>
                        </a:solidFill>
                        <a:latin typeface="Symbol" pitchFamily="18" charset="2"/>
                      </a:rPr>
                      <a:t>f</a:t>
                    </a:r>
                    <a:r>
                      <a:rPr lang="en-US" i="1" baseline="-25000" dirty="0" err="1">
                        <a:solidFill>
                          <a:schemeClr val="bg1"/>
                        </a:solidFill>
                        <a:latin typeface="Times New Roman"/>
                        <a:cs typeface="Times New Roman"/>
                      </a:rPr>
                      <a:t>u</a:t>
                    </a:r>
                    <a:endParaRPr lang="en-US" i="1" baseline="-25000" dirty="0">
                      <a:solidFill>
                        <a:schemeClr val="bg1"/>
                      </a:solidFill>
                      <a:latin typeface="Arial" pitchFamily="34" charset="0"/>
                    </a:endParaRPr>
                  </a:p>
                </p:txBody>
              </p:sp>
            </p:grpSp>
          </p:grpSp>
          <p:cxnSp>
            <p:nvCxnSpPr>
              <p:cNvPr id="18" name="Conector recto de flecha 17"/>
              <p:cNvCxnSpPr/>
              <p:nvPr/>
            </p:nvCxnSpPr>
            <p:spPr>
              <a:xfrm>
                <a:off x="7236296" y="2636912"/>
                <a:ext cx="1224136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uadroTexto 18"/>
              <p:cNvSpPr txBox="1"/>
              <p:nvPr/>
            </p:nvSpPr>
            <p:spPr>
              <a:xfrm>
                <a:off x="7740352" y="226758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i="1" dirty="0">
                    <a:solidFill>
                      <a:srgbClr val="FFFFFF"/>
                    </a:solidFill>
                    <a:latin typeface="Arial"/>
                    <a:cs typeface="Arial"/>
                  </a:rPr>
                  <a:t>c</a:t>
                </a:r>
              </a:p>
            </p:txBody>
          </p:sp>
        </p:grpSp>
        <p:sp>
          <p:nvSpPr>
            <p:cNvPr id="2" name="1 Rectángulo"/>
            <p:cNvSpPr/>
            <p:nvPr/>
          </p:nvSpPr>
          <p:spPr>
            <a:xfrm>
              <a:off x="6516216" y="1340768"/>
              <a:ext cx="1944216" cy="792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" name="2 Conector"/>
            <p:cNvSpPr/>
            <p:nvPr/>
          </p:nvSpPr>
          <p:spPr>
            <a:xfrm>
              <a:off x="6660232" y="1484784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1" name="30 Conector"/>
            <p:cNvSpPr/>
            <p:nvPr/>
          </p:nvSpPr>
          <p:spPr>
            <a:xfrm>
              <a:off x="6660232" y="1700808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2" name="31 Conector"/>
            <p:cNvSpPr/>
            <p:nvPr/>
          </p:nvSpPr>
          <p:spPr>
            <a:xfrm>
              <a:off x="6660232" y="1916832"/>
              <a:ext cx="63678" cy="7200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5" name="4 Conector recto"/>
            <p:cNvCxnSpPr/>
            <p:nvPr/>
          </p:nvCxnSpPr>
          <p:spPr>
            <a:xfrm flipV="1">
              <a:off x="7164288" y="1125538"/>
              <a:ext cx="0" cy="2168738"/>
            </a:xfrm>
            <a:prstGeom prst="line">
              <a:avLst/>
            </a:prstGeom>
            <a:ln>
              <a:solidFill>
                <a:srgbClr val="FFFF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 Flecha abajo"/>
            <p:cNvSpPr/>
            <p:nvPr/>
          </p:nvSpPr>
          <p:spPr>
            <a:xfrm>
              <a:off x="7354990" y="692696"/>
              <a:ext cx="313354" cy="594067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7 Flecha circular"/>
            <p:cNvSpPr/>
            <p:nvPr/>
          </p:nvSpPr>
          <p:spPr>
            <a:xfrm>
              <a:off x="6969880" y="809709"/>
              <a:ext cx="1058504" cy="1296144"/>
            </a:xfrm>
            <a:prstGeom prst="circularArrow">
              <a:avLst>
                <a:gd name="adj1" fmla="val 11667"/>
                <a:gd name="adj2" fmla="val 1814256"/>
                <a:gd name="adj3" fmla="val 18081965"/>
                <a:gd name="adj4" fmla="val 12893917"/>
                <a:gd name="adj5" fmla="val 1470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7164000" y="1368000"/>
              <a:ext cx="1296000" cy="764856"/>
            </a:xfrm>
            <a:prstGeom prst="rect">
              <a:avLst/>
            </a:prstGeom>
            <a:pattFill prst="pct7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683568" y="5642084"/>
            <a:ext cx="7766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Son necesarios modelos de análisis no-lineales</a:t>
            </a:r>
            <a:endParaRPr lang="es-CL" sz="2800" i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971599" y="3522264"/>
            <a:ext cx="5476517" cy="19229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 en U.S.A.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n-US" altLang="es-ES" sz="2400" dirty="0" smtClean="0"/>
              <a:t>TBI Guidelines - 2017                 Los Angeles TBSDC - 2017 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537592" cy="46085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628800"/>
            <a:ext cx="3557893" cy="46085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4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799"/>
            <a:ext cx="3567881" cy="46085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548910" cy="46085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0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 en Chile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err="1" smtClean="0"/>
              <a:t>Achisina</a:t>
            </a:r>
            <a:r>
              <a:rPr lang="es-CL" altLang="es-ES" sz="2400" dirty="0" smtClean="0"/>
              <a:t> - AICE </a:t>
            </a:r>
            <a:r>
              <a:rPr lang="es-CL" altLang="es-ES" sz="2400" dirty="0"/>
              <a:t>-</a:t>
            </a:r>
            <a:r>
              <a:rPr lang="es-CL" altLang="es-ES" sz="2400" dirty="0" smtClean="0"/>
              <a:t> ICH- 2017       </a:t>
            </a:r>
            <a:r>
              <a:rPr lang="en-US" altLang="es-ES" sz="2400" dirty="0" smtClean="0"/>
              <a:t>Los Angeles TBSDC-2011</a:t>
            </a:r>
            <a:r>
              <a:rPr lang="en-US" altLang="es-ES" sz="2800" dirty="0" smtClean="0">
                <a:solidFill>
                  <a:srgbClr val="FF8005"/>
                </a:solidFill>
              </a:rPr>
              <a:t>	</a:t>
            </a:r>
            <a:endParaRPr lang="en-US" altLang="es-ES" sz="2800" dirty="0">
              <a:solidFill>
                <a:srgbClr val="FF8005"/>
              </a:solidFill>
            </a:endParaRPr>
          </a:p>
        </p:txBody>
      </p:sp>
      <p:pic>
        <p:nvPicPr>
          <p:cNvPr id="6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3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CuadroTexto"/>
          <p:cNvSpPr txBox="1"/>
          <p:nvPr/>
        </p:nvSpPr>
        <p:spPr>
          <a:xfrm>
            <a:off x="7495256" y="405790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7495256" y="5066020"/>
            <a:ext cx="132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MCE</a:t>
            </a:r>
            <a:r>
              <a:rPr lang="en-US" sz="2800" baseline="-25000" dirty="0" smtClean="0">
                <a:solidFill>
                  <a:srgbClr val="FFFF00"/>
                </a:solidFill>
              </a:rPr>
              <a:t>R</a:t>
            </a:r>
            <a:endParaRPr lang="es-ES" sz="2800" baseline="-25000" dirty="0">
              <a:solidFill>
                <a:srgbClr val="FFFF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7524328" y="290578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SLE</a:t>
            </a:r>
            <a:endParaRPr lang="es-ES" sz="2800" dirty="0">
              <a:solidFill>
                <a:srgbClr val="FFFF00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755576" y="1628800"/>
            <a:ext cx="6484965" cy="4464496"/>
            <a:chOff x="755576" y="1628800"/>
            <a:chExt cx="6484965" cy="446449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628800"/>
              <a:ext cx="6484965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8" t="16687" r="27418" b="16687"/>
            <a:stretch/>
          </p:blipFill>
          <p:spPr bwMode="auto">
            <a:xfrm>
              <a:off x="1841082" y="3330000"/>
              <a:ext cx="210638" cy="296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9 CuadroTexto"/>
          <p:cNvSpPr txBox="1"/>
          <p:nvPr/>
        </p:nvSpPr>
        <p:spPr>
          <a:xfrm>
            <a:off x="827584" y="1723455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PBSD             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USA Practice</a:t>
            </a:r>
            <a:endParaRPr lang="es-E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smtClean="0"/>
              <a:t>Práctica</a:t>
            </a:r>
            <a:r>
              <a:rPr lang="en-US" altLang="es-ES" sz="2400" dirty="0" smtClean="0"/>
              <a:t> en USA:   TBI Guidelines </a:t>
            </a:r>
            <a:r>
              <a:rPr lang="en-US" altLang="es-ES" sz="2400" dirty="0"/>
              <a:t>y</a:t>
            </a:r>
            <a:r>
              <a:rPr lang="en-US" altLang="es-ES" sz="2400" dirty="0" smtClean="0"/>
              <a:t> Los Angeles TBSDC 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12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6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CuadroTexto"/>
          <p:cNvSpPr txBox="1"/>
          <p:nvPr/>
        </p:nvSpPr>
        <p:spPr>
          <a:xfrm>
            <a:off x="7495256" y="405790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7524328" y="290578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SLE</a:t>
            </a:r>
            <a:endParaRPr lang="es-ES" sz="2800" dirty="0">
              <a:solidFill>
                <a:srgbClr val="FFFF00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755576" y="1628800"/>
            <a:ext cx="6484965" cy="4464496"/>
            <a:chOff x="755576" y="1628800"/>
            <a:chExt cx="6484965" cy="446449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628800"/>
              <a:ext cx="6484965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8" t="16687" r="27418" b="16687"/>
            <a:stretch/>
          </p:blipFill>
          <p:spPr bwMode="auto">
            <a:xfrm>
              <a:off x="1841082" y="3330000"/>
              <a:ext cx="210638" cy="296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9 CuadroTexto"/>
          <p:cNvSpPr txBox="1"/>
          <p:nvPr/>
        </p:nvSpPr>
        <p:spPr>
          <a:xfrm>
            <a:off x="827584" y="1723455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PBSD             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USA Practice</a:t>
            </a:r>
            <a:endParaRPr lang="es-E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8320218" y="2852936"/>
            <a:ext cx="367644" cy="432048"/>
            <a:chOff x="7941840" y="1886372"/>
            <a:chExt cx="367644" cy="432048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7941840" y="2168860"/>
              <a:ext cx="115616" cy="10801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flipH="1">
              <a:off x="8057456" y="1886372"/>
              <a:ext cx="252028" cy="43204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13 Grupo"/>
          <p:cNvGrpSpPr/>
          <p:nvPr/>
        </p:nvGrpSpPr>
        <p:grpSpPr>
          <a:xfrm>
            <a:off x="8388424" y="4905504"/>
            <a:ext cx="367644" cy="432048"/>
            <a:chOff x="7941840" y="1886372"/>
            <a:chExt cx="367644" cy="432048"/>
          </a:xfrm>
        </p:grpSpPr>
        <p:cxnSp>
          <p:nvCxnSpPr>
            <p:cNvPr id="15" name="14 Conector recto"/>
            <p:cNvCxnSpPr/>
            <p:nvPr/>
          </p:nvCxnSpPr>
          <p:spPr>
            <a:xfrm>
              <a:off x="7941840" y="2168860"/>
              <a:ext cx="115616" cy="10801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flipH="1">
              <a:off x="8057456" y="1886372"/>
              <a:ext cx="252028" cy="43204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17 CuadroTexto"/>
          <p:cNvSpPr txBox="1"/>
          <p:nvPr/>
        </p:nvSpPr>
        <p:spPr>
          <a:xfrm>
            <a:off x="7495256" y="5066020"/>
            <a:ext cx="132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MCE</a:t>
            </a:r>
            <a:r>
              <a:rPr lang="en-US" sz="2800" baseline="-25000" dirty="0" smtClean="0">
                <a:solidFill>
                  <a:srgbClr val="FFFF00"/>
                </a:solidFill>
              </a:rPr>
              <a:t>R</a:t>
            </a:r>
            <a:endParaRPr lang="es-ES" sz="2800" baseline="-25000" dirty="0">
              <a:solidFill>
                <a:srgbClr val="FFFF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028384" y="1628800"/>
            <a:ext cx="100811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FF0000"/>
                </a:solidFill>
              </a:rPr>
              <a:t>Estados Limites</a:t>
            </a:r>
            <a:endParaRPr lang="es-CL" sz="2000" dirty="0">
              <a:solidFill>
                <a:srgbClr val="FF0000"/>
              </a:solidFill>
            </a:endParaRPr>
          </a:p>
        </p:txBody>
      </p:sp>
      <p:cxnSp>
        <p:nvCxnSpPr>
          <p:cNvPr id="23" name="22 Conector recto de flecha"/>
          <p:cNvCxnSpPr>
            <a:stCxn id="22" idx="2"/>
          </p:cNvCxnSpPr>
          <p:nvPr/>
        </p:nvCxnSpPr>
        <p:spPr>
          <a:xfrm>
            <a:off x="8532440" y="2336686"/>
            <a:ext cx="0" cy="29110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smtClean="0"/>
              <a:t>Práctica</a:t>
            </a:r>
            <a:r>
              <a:rPr lang="en-US" altLang="es-ES" sz="2400" dirty="0" smtClean="0"/>
              <a:t> en USA:   TBI Guidelines </a:t>
            </a:r>
            <a:r>
              <a:rPr lang="en-US" altLang="es-ES" sz="2400" dirty="0"/>
              <a:t>y</a:t>
            </a:r>
            <a:r>
              <a:rPr lang="en-US" altLang="es-ES" sz="2400" dirty="0" smtClean="0"/>
              <a:t> Los Angeles TBSDC 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20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24328" y="290578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SLE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7495256" y="405790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7495256" y="5066020"/>
            <a:ext cx="89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MCE</a:t>
            </a:r>
            <a:endParaRPr lang="es-ES" sz="2800" dirty="0">
              <a:solidFill>
                <a:srgbClr val="FFFF00"/>
              </a:solidFill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8388424" y="4905504"/>
            <a:ext cx="367644" cy="432048"/>
            <a:chOff x="7941840" y="1886372"/>
            <a:chExt cx="367644" cy="432048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7941840" y="2168860"/>
              <a:ext cx="115616" cy="10801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"/>
            <p:cNvCxnSpPr/>
            <p:nvPr/>
          </p:nvCxnSpPr>
          <p:spPr>
            <a:xfrm flipH="1">
              <a:off x="8057456" y="1886372"/>
              <a:ext cx="252028" cy="43204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37 Grupo"/>
          <p:cNvGrpSpPr/>
          <p:nvPr/>
        </p:nvGrpSpPr>
        <p:grpSpPr>
          <a:xfrm>
            <a:off x="8388424" y="4005064"/>
            <a:ext cx="367644" cy="432048"/>
            <a:chOff x="7941840" y="1886372"/>
            <a:chExt cx="367644" cy="432048"/>
          </a:xfrm>
        </p:grpSpPr>
        <p:cxnSp>
          <p:nvCxnSpPr>
            <p:cNvPr id="39" name="38 Conector recto"/>
            <p:cNvCxnSpPr/>
            <p:nvPr/>
          </p:nvCxnSpPr>
          <p:spPr>
            <a:xfrm>
              <a:off x="7941840" y="2168860"/>
              <a:ext cx="115616" cy="10801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"/>
            <p:cNvCxnSpPr/>
            <p:nvPr/>
          </p:nvCxnSpPr>
          <p:spPr>
            <a:xfrm flipH="1">
              <a:off x="8057456" y="1886372"/>
              <a:ext cx="252028" cy="43204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1 Grupo"/>
          <p:cNvGrpSpPr/>
          <p:nvPr/>
        </p:nvGrpSpPr>
        <p:grpSpPr>
          <a:xfrm>
            <a:off x="755576" y="1628800"/>
            <a:ext cx="6484965" cy="4464496"/>
            <a:chOff x="755576" y="1628800"/>
            <a:chExt cx="6484965" cy="4464496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628800"/>
              <a:ext cx="6484965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23 Flecha derecha"/>
            <p:cNvSpPr/>
            <p:nvPr/>
          </p:nvSpPr>
          <p:spPr>
            <a:xfrm>
              <a:off x="1043608" y="4061050"/>
              <a:ext cx="1872208" cy="504056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00"/>
                </a:solidFill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1043608" y="4134852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2010 EQ  Mw 8.8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7" name="6 Elipse"/>
            <p:cNvSpPr/>
            <p:nvPr/>
          </p:nvSpPr>
          <p:spPr>
            <a:xfrm>
              <a:off x="4118620" y="4049218"/>
              <a:ext cx="504056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25 Elipse"/>
            <p:cNvSpPr/>
            <p:nvPr/>
          </p:nvSpPr>
          <p:spPr>
            <a:xfrm>
              <a:off x="5148064" y="4049218"/>
              <a:ext cx="504056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9" name="8 Conector recto de flecha"/>
            <p:cNvCxnSpPr/>
            <p:nvPr/>
          </p:nvCxnSpPr>
          <p:spPr>
            <a:xfrm flipH="1">
              <a:off x="4716016" y="4313078"/>
              <a:ext cx="43204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30 Flecha abajo"/>
            <p:cNvSpPr/>
            <p:nvPr/>
          </p:nvSpPr>
          <p:spPr>
            <a:xfrm>
              <a:off x="4139952" y="2564904"/>
              <a:ext cx="482724" cy="432048"/>
            </a:xfrm>
            <a:prstGeom prst="downArrow">
              <a:avLst/>
            </a:prstGeom>
            <a:solidFill>
              <a:schemeClr val="accent6">
                <a:lumMod val="50000"/>
              </a:schemeClr>
            </a:solidFill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48" name="2047 CuadroTexto"/>
            <p:cNvSpPr txBox="1"/>
            <p:nvPr/>
          </p:nvSpPr>
          <p:spPr>
            <a:xfrm>
              <a:off x="827584" y="1723455"/>
              <a:ext cx="22322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PBSD        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Chilean Practice</a:t>
              </a:r>
              <a:endParaRPr lang="es-ES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8" t="16687" r="27418" b="16687"/>
            <a:stretch/>
          </p:blipFill>
          <p:spPr bwMode="auto">
            <a:xfrm>
              <a:off x="1841082" y="3330000"/>
              <a:ext cx="210638" cy="296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22 Elipse"/>
          <p:cNvSpPr/>
          <p:nvPr/>
        </p:nvSpPr>
        <p:spPr>
          <a:xfrm>
            <a:off x="5148064" y="2124000"/>
            <a:ext cx="524644" cy="56250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3746030" y="2276871"/>
            <a:ext cx="1186010" cy="393811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3" name="32 Conector recto de flecha"/>
          <p:cNvCxnSpPr/>
          <p:nvPr/>
        </p:nvCxnSpPr>
        <p:spPr>
          <a:xfrm flipH="1">
            <a:off x="4788024" y="2471192"/>
            <a:ext cx="351656" cy="0"/>
          </a:xfrm>
          <a:prstGeom prst="straightConnector1">
            <a:avLst/>
          </a:prstGeom>
          <a:ln w="44450">
            <a:solidFill>
              <a:srgbClr val="FF0000"/>
            </a:solidFill>
            <a:headEnd type="none"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8028384" y="1628800"/>
            <a:ext cx="100811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rgbClr val="FF0000"/>
                </a:solidFill>
              </a:rPr>
              <a:t>Estados Limites</a:t>
            </a:r>
            <a:endParaRPr lang="es-CL" sz="2000" dirty="0">
              <a:solidFill>
                <a:srgbClr val="FF0000"/>
              </a:solidFill>
            </a:endParaRPr>
          </a:p>
        </p:txBody>
      </p:sp>
      <p:cxnSp>
        <p:nvCxnSpPr>
          <p:cNvPr id="41" name="40 Conector recto de flecha"/>
          <p:cNvCxnSpPr>
            <a:stCxn id="34" idx="2"/>
          </p:cNvCxnSpPr>
          <p:nvPr/>
        </p:nvCxnSpPr>
        <p:spPr>
          <a:xfrm>
            <a:off x="8532440" y="2336686"/>
            <a:ext cx="0" cy="29110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smtClean="0"/>
              <a:t>Objetivos Práctica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Chilena</a:t>
            </a:r>
            <a:r>
              <a:rPr lang="en-US" altLang="es-ES" sz="2400" dirty="0" smtClean="0"/>
              <a:t>:   ACHISINA - AICE - ICH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30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6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875181"/>
              </p:ext>
            </p:extLst>
          </p:nvPr>
        </p:nvGraphicFramePr>
        <p:xfrm>
          <a:off x="755576" y="2060847"/>
          <a:ext cx="7776864" cy="3384374"/>
        </p:xfrm>
        <a:graphic>
          <a:graphicData uri="http://schemas.openxmlformats.org/drawingml/2006/table">
            <a:tbl>
              <a:tblPr/>
              <a:tblGrid>
                <a:gridCol w="1068619"/>
                <a:gridCol w="960608"/>
                <a:gridCol w="1360861"/>
                <a:gridCol w="1280810"/>
                <a:gridCol w="1072679"/>
                <a:gridCol w="1072679"/>
                <a:gridCol w="960608"/>
              </a:tblGrid>
              <a:tr h="9726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Performance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Level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Reference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Earthquake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Ground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Motion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Level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Type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of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Analysis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Type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of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Mathematical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Model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Material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Reduction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Factors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f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Material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Strength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594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Immediate</a:t>
                      </a:r>
                      <a:r>
                        <a:rPr lang="es-E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Occupancy</a:t>
                      </a:r>
                      <a:endParaRPr lang="es-E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1985 - </a:t>
                      </a:r>
                      <a:r>
                        <a:rPr lang="es-ES" sz="12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Mw</a:t>
                      </a:r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8.0   2010 - </a:t>
                      </a:r>
                      <a:r>
                        <a:rPr lang="es-ES" sz="12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Mw</a:t>
                      </a:r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8.8  2014 - </a:t>
                      </a:r>
                      <a:r>
                        <a:rPr lang="es-ES" sz="12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Mw</a:t>
                      </a:r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8.2  2015 - </a:t>
                      </a:r>
                      <a:r>
                        <a:rPr lang="es-ES" sz="12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Mw</a:t>
                      </a:r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8.3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DE*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  </a:t>
                      </a:r>
                      <a:r>
                        <a:rPr lang="en-US" sz="1400" b="0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             </a:t>
                      </a:r>
                      <a:r>
                        <a:rPr lang="en-U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or                         475 years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Nonlinear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Dynamic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Procedure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Three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dimensional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Expected properties are used throughout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264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Collapse Prevention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?</a:t>
                      </a:r>
                      <a:r>
                        <a:rPr lang="es-ES" sz="2800" b="1" i="0" u="none" strike="noStrike" baseline="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200" b="1" i="0" u="none" strike="noStrike" baseline="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             </a:t>
                      </a:r>
                      <a:r>
                        <a:rPr lang="es-ES" sz="1100" b="1" i="0" u="none" strike="noStrike" baseline="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s-ES" sz="11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1960  </a:t>
                      </a:r>
                      <a:r>
                        <a:rPr lang="es-ES" sz="11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Mw</a:t>
                      </a:r>
                      <a:r>
                        <a:rPr lang="es-ES" sz="11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9.5)</a:t>
                      </a:r>
                      <a:endParaRPr lang="es-ES" sz="11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MCE</a:t>
                      </a:r>
                      <a:r>
                        <a:rPr lang="en-US" sz="14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= </a:t>
                      </a:r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1.3</a:t>
                      </a:r>
                      <a:r>
                        <a:rPr lang="en-US" sz="14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DE</a:t>
                      </a:r>
                      <a:r>
                        <a:rPr lang="en-US" sz="1400" b="0" i="1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</a:t>
                      </a:r>
                      <a:r>
                        <a:rPr lang="en-U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or     950 years     or  </a:t>
                      </a:r>
                      <a:r>
                        <a:rPr lang="en-US" sz="14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d</a:t>
                      </a:r>
                      <a:r>
                        <a:rPr lang="en-US" sz="10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roof</a:t>
                      </a:r>
                      <a:r>
                        <a:rPr lang="en-US" sz="14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= 1.4 </a:t>
                      </a:r>
                      <a:r>
                        <a:rPr lang="en-U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d</a:t>
                      </a:r>
                      <a:r>
                        <a:rPr lang="en-US" sz="1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DE</a:t>
                      </a:r>
                      <a:endParaRPr lang="en-U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Nonlinear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Dynamic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Static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Procedure</a:t>
                      </a:r>
                      <a:endParaRPr lang="es-ES" sz="1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Three</a:t>
                      </a:r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dimensional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965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(*) Deterministic - Defined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 the Elastic Displacement Spectrum in DS61 - 2011 Chilean Code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smtClean="0"/>
              <a:t>Objetivos Práctica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Chilena</a:t>
            </a:r>
            <a:r>
              <a:rPr lang="en-US" altLang="es-ES" sz="2400" dirty="0" smtClean="0"/>
              <a:t>:   ACHISINA - AICE - ICH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831150"/>
              </p:ext>
            </p:extLst>
          </p:nvPr>
        </p:nvGraphicFramePr>
        <p:xfrm>
          <a:off x="755576" y="1628800"/>
          <a:ext cx="7632847" cy="4320482"/>
        </p:xfrm>
        <a:graphic>
          <a:graphicData uri="http://schemas.openxmlformats.org/drawingml/2006/table">
            <a:tbl>
              <a:tblPr/>
              <a:tblGrid>
                <a:gridCol w="4096081"/>
                <a:gridCol w="1768383"/>
                <a:gridCol w="1768383"/>
              </a:tblGrid>
              <a:tr h="7372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Acceptability Criteria                                            </a:t>
                      </a:r>
                      <a:r>
                        <a:rPr lang="en-US" sz="2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At Global Level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Performance Level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3448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Immediate Occupancy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Collapse</a:t>
                      </a:r>
                      <a:r>
                        <a:rPr lang="es-E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Prevention</a:t>
                      </a:r>
                      <a:endParaRPr lang="es-ES" sz="2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73728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Buildings</a:t>
                      </a:r>
                      <a:r>
                        <a:rPr lang="es-E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with</a:t>
                      </a:r>
                      <a:r>
                        <a:rPr lang="es-E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Roof</a:t>
                      </a:r>
                      <a:r>
                        <a:rPr lang="es-E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Drift</a:t>
                      </a:r>
                      <a:endParaRPr lang="es-ES" sz="2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Roof</a:t>
                      </a:r>
                      <a:r>
                        <a:rPr lang="es-E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Drift</a:t>
                      </a:r>
                      <a:endParaRPr lang="es-ES" sz="2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3728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2000" b="1" i="0" u="none" strike="noStrike" dirty="0" err="1" smtClean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Fragil</a:t>
                      </a:r>
                      <a:r>
                        <a:rPr lang="es-ES" sz="2000" b="1" i="0" u="none" strike="noStrike" dirty="0" smtClean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Non-</a:t>
                      </a:r>
                      <a:r>
                        <a:rPr lang="es-ES" sz="2000" b="1" i="0" u="none" strike="noStrike" dirty="0" err="1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Structural</a:t>
                      </a:r>
                      <a:r>
                        <a:rPr lang="es-ES" sz="2000" b="1" i="0" u="none" strike="noStrike" dirty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Components</a:t>
                      </a:r>
                      <a:endParaRPr lang="es-ES" sz="2000" b="1" i="0" u="none" strike="noStrike" dirty="0">
                        <a:solidFill>
                          <a:srgbClr val="003F7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0.005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Implicitly considered at component level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414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2000" b="1" i="0" u="none" strike="noStrike" dirty="0" err="1" smtClean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Ductile</a:t>
                      </a:r>
                      <a:r>
                        <a:rPr lang="es-ES" sz="2000" b="1" i="0" u="none" strike="noStrike" dirty="0" smtClean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Non-</a:t>
                      </a:r>
                      <a:r>
                        <a:rPr lang="es-ES" sz="2000" b="1" i="0" u="none" strike="noStrike" dirty="0" err="1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Structural</a:t>
                      </a:r>
                      <a:r>
                        <a:rPr lang="es-ES" sz="2000" b="1" i="0" u="none" strike="noStrike" dirty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Components</a:t>
                      </a:r>
                      <a:endParaRPr lang="es-ES" sz="2000" b="1" i="0" u="none" strike="noStrike" dirty="0">
                        <a:solidFill>
                          <a:srgbClr val="003F7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>
                          <a:solidFill>
                            <a:srgbClr val="003F76"/>
                          </a:solidFill>
                          <a:effectLst/>
                          <a:latin typeface="Calibri"/>
                        </a:rPr>
                        <a:t>0.007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Elipse"/>
          <p:cNvSpPr/>
          <p:nvPr/>
        </p:nvSpPr>
        <p:spPr>
          <a:xfrm>
            <a:off x="5220072" y="4581128"/>
            <a:ext cx="108012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smtClean="0"/>
              <a:t>Objetivos Práctica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Chilena</a:t>
            </a:r>
            <a:r>
              <a:rPr lang="en-US" altLang="es-ES" sz="2400" dirty="0" smtClean="0"/>
              <a:t>:   ACHISINA - AICE - ICH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5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7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287790"/>
              </p:ext>
            </p:extLst>
          </p:nvPr>
        </p:nvGraphicFramePr>
        <p:xfrm>
          <a:off x="863589" y="1844824"/>
          <a:ext cx="7596843" cy="3660617"/>
        </p:xfrm>
        <a:graphic>
          <a:graphicData uri="http://schemas.openxmlformats.org/drawingml/2006/table">
            <a:tbl>
              <a:tblPr/>
              <a:tblGrid>
                <a:gridCol w="4043237"/>
                <a:gridCol w="1776803"/>
                <a:gridCol w="1776803"/>
              </a:tblGrid>
              <a:tr h="534632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Performance </a:t>
                      </a:r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Level</a:t>
                      </a:r>
                      <a:endParaRPr lang="es-ES" sz="2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921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Acceptability Criteria                                          </a:t>
                      </a:r>
                      <a:r>
                        <a:rPr lang="en-US" sz="2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At Component Level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Immediate Occupancy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Collapse</a:t>
                      </a:r>
                      <a:r>
                        <a:rPr lang="es-E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Prevention</a:t>
                      </a:r>
                      <a:endParaRPr lang="es-ES" sz="2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921602">
                <a:tc>
                  <a:txBody>
                    <a:bodyPr/>
                    <a:lstStyle/>
                    <a:p>
                      <a:pPr algn="l" fontAlgn="ctr"/>
                      <a:r>
                        <a:rPr lang="es-ES" sz="24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es-ES" sz="2400" b="1" i="0" u="none" strike="noStrike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Force-Controlled</a:t>
                      </a:r>
                      <a:r>
                        <a:rPr lang="es-ES" sz="2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Actions</a:t>
                      </a:r>
                      <a:endParaRPr lang="es-ES" sz="2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l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s-ES" sz="16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u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f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s-ES" sz="16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es-ES" sz="2000" b="0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         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s-ES" sz="16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u</a:t>
                      </a:r>
                      <a:r>
                        <a:rPr lang="es-ES" sz="2000" b="0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0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from</a:t>
                      </a:r>
                      <a:r>
                        <a:rPr lang="es-ES" sz="2000" b="0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1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s-ES" sz="16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u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f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s-ES" sz="16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n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              F</a:t>
                      </a:r>
                      <a:r>
                        <a:rPr lang="es-ES" sz="16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u</a:t>
                      </a:r>
                      <a:r>
                        <a:rPr lang="es-ES" sz="2000" b="0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0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from</a:t>
                      </a:r>
                      <a:r>
                        <a:rPr lang="es-ES" sz="2000" b="0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1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MCE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0229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</a:t>
                      </a:r>
                      <a:r>
                        <a:rPr lang="es-ES" sz="24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Critical</a:t>
                      </a:r>
                      <a:r>
                        <a:rPr lang="es-ES" sz="24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Actions</a:t>
                      </a:r>
                      <a:endParaRPr lang="es-ES" sz="2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l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=</a:t>
                      </a:r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1.5    </a:t>
                      </a:r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f</a:t>
                      </a:r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= 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 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f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= 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229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Non-</a:t>
                      </a:r>
                      <a:r>
                        <a:rPr lang="es-ES" sz="24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Critical</a:t>
                      </a:r>
                      <a:r>
                        <a:rPr lang="es-ES" sz="24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4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Actions</a:t>
                      </a:r>
                      <a:endParaRPr lang="es-ES" sz="24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l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=1.0   </a:t>
                      </a:r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 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f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= 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 f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= 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smtClean="0"/>
              <a:t>Objetivos Práctica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Chilena</a:t>
            </a:r>
            <a:r>
              <a:rPr lang="en-US" altLang="es-ES" sz="2400" dirty="0" smtClean="0"/>
              <a:t>:   ACHISINA - AICE - ICH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417309"/>
              </p:ext>
            </p:extLst>
          </p:nvPr>
        </p:nvGraphicFramePr>
        <p:xfrm>
          <a:off x="755576" y="1628796"/>
          <a:ext cx="8064897" cy="4320484"/>
        </p:xfrm>
        <a:graphic>
          <a:graphicData uri="http://schemas.openxmlformats.org/drawingml/2006/table">
            <a:tbl>
              <a:tblPr/>
              <a:tblGrid>
                <a:gridCol w="1914341"/>
                <a:gridCol w="2380861"/>
                <a:gridCol w="1887529"/>
                <a:gridCol w="1882166"/>
              </a:tblGrid>
              <a:tr h="402361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S" sz="2000" b="1" i="0" u="none" strike="noStrike" kern="1200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Acceptability</a:t>
                      </a:r>
                      <a:r>
                        <a:rPr lang="es-ES" sz="2000" b="1" i="0" u="none" strike="noStrike" kern="120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="1" i="0" u="none" strike="noStrike" kern="1200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Criteria</a:t>
                      </a:r>
                      <a:r>
                        <a:rPr lang="es-ES" sz="2000" b="1" i="0" u="none" strike="noStrike" kern="120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at</a:t>
                      </a:r>
                      <a:r>
                        <a:rPr lang="es-ES" sz="2000" b="1" i="0" u="none" strike="noStrike" kern="1200" baseline="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          </a:t>
                      </a:r>
                      <a:r>
                        <a:rPr lang="es-ES" sz="2000" b="1" i="0" u="none" strike="noStrike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Component</a:t>
                      </a:r>
                      <a:r>
                        <a:rPr lang="es-ES" sz="2000" b="1" i="0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="1" i="0" u="none" strike="noStrike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Level</a:t>
                      </a:r>
                      <a:r>
                        <a:rPr lang="es-ES" sz="2000" b="1" i="0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                      </a:t>
                      </a:r>
                      <a:r>
                        <a:rPr lang="es-ES" sz="2000" b="1" i="0" u="none" strike="noStrike" kern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Deformation-Controlled</a:t>
                      </a:r>
                      <a:r>
                        <a:rPr lang="es-ES" sz="20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Actions</a:t>
                      </a:r>
                      <a:endParaRPr lang="es-ES" sz="20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Performance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Level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93594"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Immediate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Occupancy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Collapse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Prevention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3941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20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Component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20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Parameter</a:t>
                      </a:r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Type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Parameter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Limit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Parameter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Limit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39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Walls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    (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confined</a:t>
                      </a:r>
                      <a:r>
                        <a:rPr lang="es-ES" sz="1800" b="1" i="0" u="none" strike="noStrike" baseline="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concrete)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Concrete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compression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e</a:t>
                      </a:r>
                      <a:r>
                        <a:rPr lang="es-ES" sz="12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s-ES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0.008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e</a:t>
                      </a:r>
                      <a:r>
                        <a:rPr lang="es-ES" sz="12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0.015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8320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Steel 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in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tension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0.030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0.050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1394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Concrete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Beams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Plastic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rotation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 ≤ 0.010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 ≤ 0.020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51394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Concrete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Columns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Plastic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rotation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 ≤ 0.005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 ≤ 0.025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Steel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Beams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Plastic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rotation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6 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0236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Steel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Columns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Plastic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rotation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6 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smtClean="0"/>
              <a:t>Objetivos Práctica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Chilena</a:t>
            </a:r>
            <a:r>
              <a:rPr lang="en-US" altLang="es-ES" sz="2400" dirty="0" smtClean="0"/>
              <a:t>:   ACHISINA - AICE - ICH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/>
          <a:stretch/>
        </p:blipFill>
        <p:spPr bwMode="auto">
          <a:xfrm>
            <a:off x="619531" y="1125549"/>
            <a:ext cx="4240501" cy="518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47664" y="6248345"/>
            <a:ext cx="33123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_tradnl" sz="1200" dirty="0">
                <a:solidFill>
                  <a:schemeClr val="bg1"/>
                </a:solidFill>
                <a:latin typeface="+mj-lt"/>
              </a:rPr>
              <a:t>Boroschek 2016, based on </a:t>
            </a:r>
            <a:r>
              <a:rPr lang="en-US" altLang="es-ES_tradnl" sz="1200" dirty="0" err="1">
                <a:solidFill>
                  <a:schemeClr val="bg1"/>
                </a:solidFill>
                <a:latin typeface="+mj-lt"/>
              </a:rPr>
              <a:t>Tavera</a:t>
            </a:r>
            <a:r>
              <a:rPr lang="en-US" altLang="es-ES_tradnl" sz="1200" dirty="0">
                <a:solidFill>
                  <a:schemeClr val="bg1"/>
                </a:solidFill>
                <a:latin typeface="+mj-lt"/>
              </a:rPr>
              <a:t> et al IGP 2007</a:t>
            </a:r>
          </a:p>
        </p:txBody>
      </p:sp>
      <p:graphicFrame>
        <p:nvGraphicFramePr>
          <p:cNvPr id="10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642340"/>
              </p:ext>
            </p:extLst>
          </p:nvPr>
        </p:nvGraphicFramePr>
        <p:xfrm>
          <a:off x="5220072" y="1124744"/>
          <a:ext cx="3245940" cy="5142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9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71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0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07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430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Fecha</a:t>
                      </a:r>
                      <a:endParaRPr lang="es-ES_tradnl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Magnitud</a:t>
                      </a:r>
                      <a:endParaRPr lang="es-ES_tradnl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Ubicación Aprox.</a:t>
                      </a:r>
                      <a:endParaRPr lang="es-ES_tradnl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65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1570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Feb.8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8 - 8 1/2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Concepcion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1575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Dec. 16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Valdivia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1604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Nov.24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North de Arica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1647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May. 13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Valparaiso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1657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Mar. 15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Concepcion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1730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Jul. 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8.8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Valparaiso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1737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Dec</a:t>
                      </a:r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. 24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7 1/2 - 8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Valdivia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1751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May</a:t>
                      </a:r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. 25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Concepcion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1796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Mar. 30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7 1/2 - 8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Copiapo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2822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1819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Apr</a:t>
                      </a:r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. 3-11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8.3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Copiapo (3 EQ}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1822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Nov. 19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Valparaiso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1835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Feb.20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8 - 8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Concepcion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1837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Nov.7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Valdivia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1868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Aug.13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 1/2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Arica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1877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May.9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lquique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1880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Aug. 15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 1/2 - 8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Illapel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1906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Aug.16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7.9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Valparaiso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1922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Nov.10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8.4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Vallenar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1928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Dec. 1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8.4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Talca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1939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Jan.24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8 - 8.3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Chillan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1943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Abr. 6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8.3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Illapel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1950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Dec. 9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Calama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1960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May. 22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9.5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Sur de Chile 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1966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Dec. 28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8.1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Taltal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1985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Mar. 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Zona Central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1995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Jul. 30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Antofagasta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2001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Jun.23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8.4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South Peru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2005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Jun.13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7.8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Tarapaca</a:t>
                      </a:r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2010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Feb.27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8.8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Center-South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47741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2014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Apr. 1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8.2</a:t>
                      </a:r>
                      <a:endParaRPr lang="es-ES_tradnl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Iquique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8882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2015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900" b="1" u="none" strike="noStrike">
                          <a:solidFill>
                            <a:srgbClr val="0070C0"/>
                          </a:solidFill>
                          <a:effectLst/>
                        </a:rPr>
                        <a:t>Sep. 16</a:t>
                      </a:r>
                      <a:endParaRPr lang="es-ES_tradnl" sz="9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8.3</a:t>
                      </a:r>
                      <a:endParaRPr lang="es-ES_tradnl" sz="900" b="1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63" marR="5863" marT="58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Canela Baja</a:t>
                      </a:r>
                      <a:endParaRPr lang="es-ES_tradnl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63" marR="5863" marT="5863" marB="0" anchor="b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</a:tbl>
          </a:graphicData>
        </a:graphic>
      </p:graphicFrame>
      <p:sp>
        <p:nvSpPr>
          <p:cNvPr id="11" name="TextBox 3"/>
          <p:cNvSpPr txBox="1"/>
          <p:nvPr/>
        </p:nvSpPr>
        <p:spPr>
          <a:xfrm>
            <a:off x="5148064" y="6237312"/>
            <a:ext cx="34256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419" sz="1200" dirty="0">
                <a:solidFill>
                  <a:schemeClr val="bg1"/>
                </a:solidFill>
                <a:latin typeface="+mj-lt"/>
              </a:rPr>
              <a:t>Boroschek 2016</a:t>
            </a:r>
            <a:r>
              <a:rPr lang="es-419" sz="1200" dirty="0" smtClean="0">
                <a:solidFill>
                  <a:schemeClr val="bg1"/>
                </a:solidFill>
                <a:latin typeface="+mj-lt"/>
              </a:rPr>
              <a:t>, modified from Lomnitz</a:t>
            </a:r>
            <a:endParaRPr lang="es-419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48816" y="202630"/>
            <a:ext cx="8443664" cy="5620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alt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Grandes Terremotos en la historia de Chile (1570 </a:t>
            </a:r>
            <a:r>
              <a:rPr lang="es-CL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CL" alt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2017)</a:t>
            </a:r>
            <a:endParaRPr lang="es-CL" alt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9552" y="692696"/>
            <a:ext cx="16974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_tradnl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Siglo</a:t>
            </a:r>
            <a:r>
              <a:rPr lang="en-US" altLang="es-ES_tradn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  </a:t>
            </a:r>
            <a:endParaRPr lang="en-US" altLang="es-ES_trad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987824" y="692696"/>
            <a:ext cx="1728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_tradnl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Siglo</a:t>
            </a:r>
            <a:r>
              <a:rPr lang="en-US" altLang="es-ES_tradn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XXI </a:t>
            </a:r>
            <a:endParaRPr lang="en-US" altLang="es-ES_trad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148064" y="692696"/>
            <a:ext cx="3425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L" altLang="es-ES_tradn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Terremotos  en ~ 450 a</a:t>
            </a:r>
            <a:r>
              <a:rPr lang="es-CL" altLang="es-ES_trad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ñ</a:t>
            </a:r>
            <a:r>
              <a:rPr lang="es-CL" altLang="es-ES_tradn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endParaRPr lang="es-CL" altLang="es-ES_trad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148064" y="4149080"/>
            <a:ext cx="3425621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Llamada de flecha hacia abajo"/>
          <p:cNvSpPr/>
          <p:nvPr/>
        </p:nvSpPr>
        <p:spPr>
          <a:xfrm>
            <a:off x="5724128" y="3140968"/>
            <a:ext cx="3024336" cy="1008112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724128" y="3140968"/>
            <a:ext cx="37444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L" altLang="es-ES_tradnl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 100 años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CL" altLang="es-ES_tradnl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Terremotos → 1 / 7 años </a:t>
            </a:r>
            <a:endParaRPr lang="es-CL" altLang="es-ES_tradnl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73972"/>
              </p:ext>
            </p:extLst>
          </p:nvPr>
        </p:nvGraphicFramePr>
        <p:xfrm>
          <a:off x="755576" y="1628796"/>
          <a:ext cx="8064897" cy="4320484"/>
        </p:xfrm>
        <a:graphic>
          <a:graphicData uri="http://schemas.openxmlformats.org/drawingml/2006/table">
            <a:tbl>
              <a:tblPr/>
              <a:tblGrid>
                <a:gridCol w="1914341"/>
                <a:gridCol w="2380861"/>
                <a:gridCol w="1887529"/>
                <a:gridCol w="1882166"/>
              </a:tblGrid>
              <a:tr h="402361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S" sz="2000" b="1" i="0" u="none" strike="noStrike" kern="1200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Acceptability</a:t>
                      </a:r>
                      <a:r>
                        <a:rPr lang="es-ES" sz="2000" b="1" i="0" u="none" strike="noStrike" kern="120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="1" i="0" u="none" strike="noStrike" kern="1200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Criteria</a:t>
                      </a:r>
                      <a:r>
                        <a:rPr lang="es-ES" sz="2000" b="1" i="0" u="none" strike="noStrike" kern="120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at</a:t>
                      </a:r>
                      <a:r>
                        <a:rPr lang="es-ES" sz="2000" b="1" i="0" u="none" strike="noStrike" kern="1200" baseline="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          </a:t>
                      </a:r>
                      <a:r>
                        <a:rPr lang="es-ES" sz="2000" b="1" i="0" u="none" strike="noStrike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Component</a:t>
                      </a:r>
                      <a:r>
                        <a:rPr lang="es-ES" sz="2000" b="1" i="0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2000" b="1" i="0" u="none" strike="noStrike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Level</a:t>
                      </a:r>
                      <a:r>
                        <a:rPr lang="es-ES" sz="2000" b="1" i="0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                      </a:t>
                      </a:r>
                      <a:r>
                        <a:rPr lang="es-ES" sz="2000" b="1" i="0" u="none" strike="noStrike" kern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Deformation-Controlled</a:t>
                      </a:r>
                      <a:r>
                        <a:rPr lang="es-ES" sz="20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Actions</a:t>
                      </a:r>
                      <a:endParaRPr lang="es-ES" sz="20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Performance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Level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93594"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Immediate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Occupancy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Collapse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Prevention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3941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20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Component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20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Parameter</a:t>
                      </a:r>
                      <a:r>
                        <a:rPr lang="es-ES" sz="20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Type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Parameter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Limit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Parameter</a:t>
                      </a:r>
                      <a:r>
                        <a:rPr lang="es-ES" sz="20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20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Limit</a:t>
                      </a:r>
                      <a:endParaRPr lang="es-ES" sz="20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39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Walls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       (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confined</a:t>
                      </a:r>
                      <a:r>
                        <a:rPr lang="es-ES" sz="1800" b="1" i="0" u="none" strike="noStrike" baseline="0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concrete)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Concrete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compression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e</a:t>
                      </a:r>
                      <a:r>
                        <a:rPr lang="es-ES" sz="12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s-ES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0.008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Symbol"/>
                        </a:rPr>
                        <a:t>e</a:t>
                      </a:r>
                      <a:r>
                        <a:rPr lang="es-ES" sz="12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0.015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8320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Steel 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in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tension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0.030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s-ES" sz="12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≤ 0.050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1394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Concrete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Beams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Plastic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rotation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 ≤ 0.010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 ≤ 0.020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51394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Concrete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Columns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Plastic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rotation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 ≤ 0.005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 ≤ 0.025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83202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Steel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Beams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Plastic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rotation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6 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0236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Steel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Columns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s-ES" sz="1800" b="1" i="0" u="none" strike="noStrike" dirty="0" err="1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Plastic</a:t>
                      </a:r>
                      <a:r>
                        <a:rPr lang="es-ES" sz="1800" b="1" i="0" u="none" strike="noStrike" dirty="0" smtClean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1800" b="1" i="0" u="none" strike="noStrike" dirty="0" err="1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rotation</a:t>
                      </a:r>
                      <a:endParaRPr lang="es-ES" sz="1800" b="1" i="0" u="none" strike="noStrike" dirty="0">
                        <a:solidFill>
                          <a:srgbClr val="193B6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6 θ</a:t>
                      </a:r>
                      <a:r>
                        <a:rPr lang="es-ES" sz="1800" b="1" i="0" u="none" strike="noStrike" dirty="0">
                          <a:solidFill>
                            <a:srgbClr val="193B65"/>
                          </a:solidFill>
                          <a:effectLst/>
                          <a:latin typeface="Calibri"/>
                        </a:rPr>
                        <a:t>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539552" y="3284984"/>
            <a:ext cx="8496944" cy="7920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595684" y="397113"/>
            <a:ext cx="8440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CL" altLang="es-ES" dirty="0" smtClean="0">
                <a:solidFill>
                  <a:srgbClr val="FFC000"/>
                </a:solidFill>
              </a:rPr>
              <a:t>Diseño Sísmico por Desempeño</a:t>
            </a:r>
            <a:endParaRPr lang="es-CL" altLang="es-ES" sz="2800" dirty="0" smtClean="0">
              <a:solidFill>
                <a:srgbClr val="FFC000"/>
              </a:solidFill>
            </a:endParaRPr>
          </a:p>
          <a:p>
            <a:pPr marL="0" indent="0" eaLnBrk="1" hangingPunct="1"/>
            <a:r>
              <a:rPr lang="es-CL" altLang="es-ES" sz="2400" dirty="0" smtClean="0"/>
              <a:t>Objetivos Práctica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Chilena</a:t>
            </a:r>
            <a:r>
              <a:rPr lang="en-US" altLang="es-ES" sz="2400" dirty="0" smtClean="0"/>
              <a:t>:   ACHISINA - AICE - ICH</a:t>
            </a:r>
            <a:r>
              <a:rPr lang="en-US" altLang="es-ES" sz="2800" dirty="0">
                <a:solidFill>
                  <a:srgbClr val="FF8005"/>
                </a:solidFill>
              </a:rPr>
              <a:t>	</a:t>
            </a:r>
          </a:p>
        </p:txBody>
      </p:sp>
      <p:pic>
        <p:nvPicPr>
          <p:cNvPr id="5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1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Recorte de pantall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1520" y="3573016"/>
            <a:ext cx="2153642" cy="31408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r="24915"/>
          <a:stretch/>
        </p:blipFill>
        <p:spPr bwMode="auto">
          <a:xfrm>
            <a:off x="245637" y="188640"/>
            <a:ext cx="215952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rlagos\Mis documentos\Mis imágenes\Costanera_Center_ Contexto jp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94" r="25402"/>
          <a:stretch/>
        </p:blipFill>
        <p:spPr bwMode="auto">
          <a:xfrm>
            <a:off x="6300192" y="188640"/>
            <a:ext cx="2602145" cy="42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1691" r="37596"/>
          <a:stretch/>
        </p:blipFill>
        <p:spPr bwMode="auto">
          <a:xfrm>
            <a:off x="4427984" y="188641"/>
            <a:ext cx="1633296" cy="42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rlagos\Dropbox\Photos\Fotos proyectos 2010\Atacama 1\DSCN19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9" r="33070" b="4175"/>
          <a:stretch/>
        </p:blipFill>
        <p:spPr bwMode="auto">
          <a:xfrm>
            <a:off x="2555776" y="188640"/>
            <a:ext cx="170895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3789040"/>
            <a:ext cx="1708959" cy="29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Resultado de imagen para conjunto plaza del sol, lima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16366"/>
            <a:ext cx="4474353" cy="182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499992" y="407707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Bulgaria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51520" y="309044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Peru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355976" y="6309320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Peru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547664" y="638132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Ecuador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419872" y="640281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Ecuador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316416" y="409855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Chile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483768" y="323446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Chile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6963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600" dirty="0" err="1" smtClean="0">
                <a:solidFill>
                  <a:srgbClr val="FFC000"/>
                </a:solidFill>
              </a:rPr>
              <a:t>Ejemplos</a:t>
            </a:r>
            <a:r>
              <a:rPr lang="en-US" sz="3600" dirty="0" smtClean="0">
                <a:solidFill>
                  <a:srgbClr val="FFC000"/>
                </a:solidFill>
              </a:rPr>
              <a:t> de </a:t>
            </a:r>
            <a:r>
              <a:rPr lang="en-US" sz="3600" dirty="0" err="1" smtClean="0">
                <a:solidFill>
                  <a:srgbClr val="FFC000"/>
                </a:solidFill>
              </a:rPr>
              <a:t>uso</a:t>
            </a:r>
            <a:r>
              <a:rPr lang="en-US" sz="3600" dirty="0" smtClean="0">
                <a:solidFill>
                  <a:srgbClr val="FFC000"/>
                </a:solidFill>
              </a:rPr>
              <a:t> de PBSD</a:t>
            </a:r>
          </a:p>
        </p:txBody>
      </p:sp>
      <p:pic>
        <p:nvPicPr>
          <p:cNvPr id="20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4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5 Rectángulo" descr=" 16">
            <a:extLst>
              <a:ext uri="{FF2B5EF4-FFF2-40B4-BE49-F238E27FC236}">
                <a16:creationId xmlns:a16="http://schemas.microsoft.com/office/drawing/2014/main" xmlns="" id="{ABE72870-77A4-4AAC-AA90-2D8712CB8B00}"/>
              </a:ext>
            </a:extLst>
          </p:cNvPr>
          <p:cNvSpPr/>
          <p:nvPr/>
        </p:nvSpPr>
        <p:spPr>
          <a:xfrm>
            <a:off x="0" y="1412776"/>
            <a:ext cx="9144000" cy="4824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278755" y="764704"/>
            <a:ext cx="9170887" cy="1082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omportamiento esencialmente elástico para el DE</a:t>
            </a:r>
            <a:r>
              <a:rPr lang="en-US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endParaRPr lang="en-US" sz="2000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endParaRPr lang="en-US" sz="2000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endParaRPr lang="en-US" sz="2000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endParaRPr lang="en-US" sz="20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6339CEC-B269-4A7B-BE9F-B7CA17513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6" y="1628800"/>
            <a:ext cx="5256584" cy="4466532"/>
          </a:xfrm>
          <a:prstGeom prst="rect">
            <a:avLst/>
          </a:prstGeom>
        </p:spPr>
      </p:pic>
      <p:pic>
        <p:nvPicPr>
          <p:cNvPr id="18" name="0 Imagen">
            <a:extLst>
              <a:ext uri="{FF2B5EF4-FFF2-40B4-BE49-F238E27FC236}">
                <a16:creationId xmlns:a16="http://schemas.microsoft.com/office/drawing/2014/main" xmlns="" id="{E65A3D51-0CAC-42EE-AD05-1AECE02D725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9"/>
          <a:stretch/>
        </p:blipFill>
        <p:spPr bwMode="auto">
          <a:xfrm>
            <a:off x="5508104" y="1484784"/>
            <a:ext cx="1457325" cy="4732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251518" y="260648"/>
            <a:ext cx="8712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sz="2800" dirty="0" smtClean="0">
                <a:solidFill>
                  <a:srgbClr val="FFC000"/>
                </a:solidFill>
              </a:rPr>
              <a:t>PBD Ejemplos – Costanera Center - Chile</a:t>
            </a:r>
            <a:endParaRPr lang="es-CL" altLang="es-ES" sz="2800" dirty="0">
              <a:solidFill>
                <a:srgbClr val="FFC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15777" r="38929" b="6790"/>
          <a:stretch/>
        </p:blipFill>
        <p:spPr bwMode="auto">
          <a:xfrm>
            <a:off x="7244862" y="1522896"/>
            <a:ext cx="1575610" cy="464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8961"/>
            <a:ext cx="3888432" cy="497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2 Imagen">
            <a:extLst>
              <a:ext uri="{FF2B5EF4-FFF2-40B4-BE49-F238E27FC236}">
                <a16:creationId xmlns:a16="http://schemas.microsoft.com/office/drawing/2014/main" xmlns:lc="http://schemas.openxmlformats.org/drawingml/2006/lockedCanvas" xmlns="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04" y="4328587"/>
            <a:ext cx="4096264" cy="1947589"/>
          </a:xfrm>
          <a:prstGeom prst="rect">
            <a:avLst/>
          </a:prstGeom>
        </p:spPr>
      </p:pic>
      <p:sp>
        <p:nvSpPr>
          <p:cNvPr id="13" name="2 CuadroTexto"/>
          <p:cNvSpPr txBox="1">
            <a:spLocks noChangeArrowheads="1"/>
          </p:cNvSpPr>
          <p:nvPr/>
        </p:nvSpPr>
        <p:spPr bwMode="auto">
          <a:xfrm>
            <a:off x="251518" y="260648"/>
            <a:ext cx="8712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s-ES" sz="2800" dirty="0">
                <a:solidFill>
                  <a:srgbClr val="FFC000"/>
                </a:solidFill>
              </a:rPr>
              <a:t>PBD </a:t>
            </a:r>
            <a:r>
              <a:rPr lang="es-CL" altLang="es-ES" sz="2800" dirty="0" smtClean="0">
                <a:solidFill>
                  <a:srgbClr val="FFC000"/>
                </a:solidFill>
              </a:rPr>
              <a:t>Ejemplos – Edificio  en Iquique - Chile</a:t>
            </a:r>
            <a:endParaRPr lang="es-CL" altLang="es-ES" sz="2800" dirty="0">
              <a:solidFill>
                <a:srgbClr val="FFC000"/>
              </a:solidFill>
            </a:endParaRPr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278755" y="764704"/>
            <a:ext cx="9170887" cy="1082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omportamiento esencialmente elástico para el DE</a:t>
            </a:r>
            <a:r>
              <a:rPr lang="en-US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endParaRPr lang="en-US" sz="2000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endParaRPr lang="en-US" sz="2000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endParaRPr lang="en-US" sz="2000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  <a:defRPr/>
            </a:pPr>
            <a:endParaRPr lang="en-US" sz="20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" name="Picture 2" descr="Imágenes integradas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04" y="1308961"/>
            <a:ext cx="4102496" cy="308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6963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Sísmica</a:t>
            </a:r>
            <a:endParaRPr lang="es-CL" sz="2800" dirty="0"/>
          </a:p>
        </p:txBody>
      </p:sp>
      <p:sp>
        <p:nvSpPr>
          <p:cNvPr id="2" name="1 CuadroTexto"/>
          <p:cNvSpPr txBox="1"/>
          <p:nvPr/>
        </p:nvSpPr>
        <p:spPr>
          <a:xfrm>
            <a:off x="683568" y="1124744"/>
            <a:ext cx="806489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Afirmación</a:t>
            </a:r>
          </a:p>
          <a:p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procedimientos del PBSD representan hoy la mejor y mas completa forma de cuantificar daño y desempeño sísmico en edificios. </a:t>
            </a:r>
          </a:p>
          <a:p>
            <a:endParaRPr lang="es-C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7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6963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Sísmica</a:t>
            </a:r>
            <a:endParaRPr lang="es-CL" sz="2800" dirty="0"/>
          </a:p>
        </p:txBody>
      </p:sp>
      <p:sp>
        <p:nvSpPr>
          <p:cNvPr id="2" name="1 CuadroTexto"/>
          <p:cNvSpPr txBox="1"/>
          <p:nvPr/>
        </p:nvSpPr>
        <p:spPr>
          <a:xfrm>
            <a:off x="683568" y="1124744"/>
            <a:ext cx="80648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Afirmación</a:t>
            </a:r>
          </a:p>
          <a:p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procedimientos del PBSD representan hoy la mejor y mas completa forma de cuantificar daño y desempeño sísmico en edificios. </a:t>
            </a:r>
          </a:p>
          <a:p>
            <a:endParaRPr lang="es-C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Problema</a:t>
            </a:r>
          </a:p>
          <a:p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uso solo es factible en proyectos de gran importancia. </a:t>
            </a:r>
            <a:r>
              <a:rPr lang="es-C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el mundo, su uso aun no </a:t>
            </a:r>
            <a:r>
              <a:rPr lang="es-C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 </a:t>
            </a:r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práctico ni habitual en proyectos de tamaño medio o normales. </a:t>
            </a:r>
          </a:p>
          <a:p>
            <a:endParaRPr lang="es-C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6963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Sísmica</a:t>
            </a:r>
            <a:endParaRPr lang="es-CL" sz="2800" dirty="0"/>
          </a:p>
        </p:txBody>
      </p:sp>
      <p:sp>
        <p:nvSpPr>
          <p:cNvPr id="2" name="1 CuadroTexto"/>
          <p:cNvSpPr txBox="1"/>
          <p:nvPr/>
        </p:nvSpPr>
        <p:spPr>
          <a:xfrm>
            <a:off x="683568" y="1124744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Afirmación</a:t>
            </a:r>
          </a:p>
          <a:p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procedimientos del PBSD representan hoy la mejor y mas completa forma de cuantificar daño y desempeño sísmico en edificios. </a:t>
            </a:r>
          </a:p>
          <a:p>
            <a:endParaRPr lang="es-C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Problema</a:t>
            </a:r>
          </a:p>
          <a:p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uso solo es factible en proyectos de gran importancia. </a:t>
            </a:r>
            <a:r>
              <a:rPr lang="es-C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el mundo, su uso aun no </a:t>
            </a:r>
            <a:r>
              <a:rPr lang="es-C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 </a:t>
            </a:r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práctico ni habitual en proyectos de tamaño medio o normales. </a:t>
            </a:r>
          </a:p>
          <a:p>
            <a:endParaRPr lang="es-C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Desafío</a:t>
            </a:r>
          </a:p>
          <a:p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el PBSD no sea </a:t>
            </a:r>
            <a:r>
              <a:rPr lang="es-C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práctica </a:t>
            </a:r>
            <a:r>
              <a:rPr lang="es-CL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estándar, ¿como controlar daño en forma eficaz, cuando usemos normas prescriptivas?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9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83568" y="978987"/>
            <a:ext cx="838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FFFF00"/>
                </a:solidFill>
              </a:rPr>
              <a:t>Consistencia: PBSD vs Normas Prescriptivas en Chile</a:t>
            </a:r>
            <a:endParaRPr lang="es-CL" sz="2800" dirty="0">
              <a:solidFill>
                <a:srgbClr val="FFFF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13625" r="8608" b="50025"/>
          <a:stretch/>
        </p:blipFill>
        <p:spPr bwMode="auto">
          <a:xfrm>
            <a:off x="755576" y="1742830"/>
            <a:ext cx="7935132" cy="1649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56694" r="8608" b="7300"/>
          <a:stretch/>
        </p:blipFill>
        <p:spPr bwMode="auto">
          <a:xfrm>
            <a:off x="755576" y="4027832"/>
            <a:ext cx="7935132" cy="1633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3 Flecha arriba y abajo"/>
          <p:cNvSpPr/>
          <p:nvPr/>
        </p:nvSpPr>
        <p:spPr>
          <a:xfrm>
            <a:off x="5942547" y="3391877"/>
            <a:ext cx="504056" cy="648072"/>
          </a:xfrm>
          <a:prstGeom prst="upDownArrow">
            <a:avLst>
              <a:gd name="adj1" fmla="val 31394"/>
              <a:gd name="adj2" fmla="val 42247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6963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Sísmica</a:t>
            </a:r>
            <a:endParaRPr lang="es-CL" sz="2800" dirty="0"/>
          </a:p>
        </p:txBody>
      </p:sp>
      <p:pic>
        <p:nvPicPr>
          <p:cNvPr id="7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lecha derecha"/>
          <p:cNvSpPr/>
          <p:nvPr/>
        </p:nvSpPr>
        <p:spPr>
          <a:xfrm>
            <a:off x="2159732" y="3861048"/>
            <a:ext cx="324036" cy="288032"/>
          </a:xfrm>
          <a:prstGeom prst="rightArrow">
            <a:avLst>
              <a:gd name="adj1" fmla="val 26309"/>
              <a:gd name="adj2" fmla="val 434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CuadroTexto"/>
          <p:cNvSpPr txBox="1"/>
          <p:nvPr/>
        </p:nvSpPr>
        <p:spPr>
          <a:xfrm>
            <a:off x="683568" y="97031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800" dirty="0" smtClean="0">
                <a:solidFill>
                  <a:srgbClr val="FFFF00"/>
                </a:solidFill>
              </a:rPr>
              <a:t>Como se logra en Chile:  </a:t>
            </a:r>
            <a:r>
              <a:rPr lang="es-CL" altLang="es-ES" sz="2800" dirty="0" smtClean="0">
                <a:solidFill>
                  <a:srgbClr val="FFFF00"/>
                </a:solidFill>
              </a:rPr>
              <a:t>NCh433.Of.96 + DS-61 + DS-60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745037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15517" y="3497232"/>
            <a:ext cx="1944215" cy="10156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chemeClr val="bg1"/>
                </a:solidFill>
              </a:rPr>
              <a:t>Diseño por resistencia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1985 EQ – Mw 8.0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3563888" y="5776228"/>
            <a:ext cx="1944216" cy="6771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</a:rPr>
              <a:t>Control de daño </a:t>
            </a:r>
            <a:r>
              <a:rPr lang="en-US" dirty="0" smtClean="0">
                <a:solidFill>
                  <a:schemeClr val="bg1"/>
                </a:solidFill>
              </a:rPr>
              <a:t>2010 EQ – Mw 8.8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4" name="43 Flecha derecha"/>
          <p:cNvSpPr/>
          <p:nvPr/>
        </p:nvSpPr>
        <p:spPr>
          <a:xfrm rot="16200000">
            <a:off x="5346086" y="5463227"/>
            <a:ext cx="324036" cy="288032"/>
          </a:xfrm>
          <a:prstGeom prst="rightArrow">
            <a:avLst>
              <a:gd name="adj1" fmla="val 26309"/>
              <a:gd name="adj2" fmla="val 434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141277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</a:rPr>
              <a:t>La norma define dos niveles de sismo de diseño diferentes:</a:t>
            </a:r>
            <a:endParaRPr lang="es-CL" sz="2400" dirty="0">
              <a:solidFill>
                <a:schemeClr val="bg1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6963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Sísmica</a:t>
            </a:r>
            <a:endParaRPr lang="es-CL" sz="2800" dirty="0"/>
          </a:p>
        </p:txBody>
      </p:sp>
      <p:pic>
        <p:nvPicPr>
          <p:cNvPr id="11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5508104" y="5776228"/>
            <a:ext cx="1944216" cy="6771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</a:rPr>
              <a:t>Muros: </a:t>
            </a:r>
            <a:r>
              <a:rPr lang="es-CL" dirty="0" smtClean="0">
                <a:solidFill>
                  <a:schemeClr val="bg1"/>
                </a:solidFill>
              </a:rPr>
              <a:t>Ԑ</a:t>
            </a:r>
            <a:r>
              <a:rPr lang="es-CL" sz="1600" dirty="0" smtClean="0">
                <a:solidFill>
                  <a:schemeClr val="bg1"/>
                </a:solidFill>
              </a:rPr>
              <a:t>c</a:t>
            </a:r>
            <a:r>
              <a:rPr lang="es-CL" sz="2000" dirty="0" smtClean="0">
                <a:solidFill>
                  <a:schemeClr val="bg1"/>
                </a:solidFill>
              </a:rPr>
              <a:t> </a:t>
            </a:r>
            <a:r>
              <a:rPr lang="es-CL" dirty="0" smtClean="0">
                <a:solidFill>
                  <a:schemeClr val="bg1"/>
                </a:solidFill>
              </a:rPr>
              <a:t>≤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0.008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     </a:t>
            </a:r>
            <a:r>
              <a:rPr lang="es-CL" dirty="0" smtClean="0">
                <a:solidFill>
                  <a:schemeClr val="bg1"/>
                </a:solidFill>
              </a:rPr>
              <a:t> Ԑ</a:t>
            </a:r>
            <a:r>
              <a:rPr lang="es-CL" sz="1600" dirty="0" smtClean="0">
                <a:solidFill>
                  <a:schemeClr val="bg1"/>
                </a:solidFill>
              </a:rPr>
              <a:t>s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>
                <a:solidFill>
                  <a:schemeClr val="bg1"/>
                </a:solidFill>
              </a:rPr>
              <a:t>≤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0.030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51272" y="1916832"/>
            <a:ext cx="8929240" cy="3360034"/>
            <a:chOff x="251272" y="1916832"/>
            <a:chExt cx="8929240" cy="3360034"/>
          </a:xfrm>
        </p:grpSpPr>
        <p:pic>
          <p:nvPicPr>
            <p:cNvPr id="2" name="1 Imagen" descr="Recorte de pantalla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1924134"/>
              <a:ext cx="1584176" cy="894878"/>
            </a:xfrm>
            <a:prstGeom prst="rect">
              <a:avLst/>
            </a:prstGeom>
          </p:spPr>
        </p:pic>
        <p:pic>
          <p:nvPicPr>
            <p:cNvPr id="3" name="2 Imagen" descr="Recorte de pantall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1916832"/>
              <a:ext cx="2160240" cy="894594"/>
            </a:xfrm>
            <a:prstGeom prst="rect">
              <a:avLst/>
            </a:prstGeom>
          </p:spPr>
        </p:pic>
        <p:sp>
          <p:nvSpPr>
            <p:cNvPr id="10" name="2 CuadroTexto"/>
            <p:cNvSpPr txBox="1">
              <a:spLocks noChangeArrowheads="1"/>
            </p:cNvSpPr>
            <p:nvPr/>
          </p:nvSpPr>
          <p:spPr bwMode="auto">
            <a:xfrm>
              <a:off x="4715768" y="2025645"/>
              <a:ext cx="360064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l" eaLnBrk="1" hangingPunct="1"/>
              <a:r>
                <a:rPr lang="en-US" altLang="es-ES" sz="2000" dirty="0">
                  <a:solidFill>
                    <a:schemeClr val="bg1"/>
                  </a:solidFill>
                </a:rPr>
                <a:t>Elastic Spectrum</a:t>
              </a:r>
            </a:p>
            <a:p>
              <a:pPr algn="l" eaLnBrk="1" hangingPunct="1"/>
              <a:r>
                <a:rPr lang="en-US" altLang="es-ES" sz="2000" i="1" dirty="0">
                  <a:solidFill>
                    <a:schemeClr val="bg1"/>
                  </a:solidFill>
                  <a:latin typeface="Times" pitchFamily="18" charset="0"/>
                  <a:cs typeface="Times New Roman" pitchFamily="18" charset="0"/>
                </a:rPr>
                <a:t>Displacements</a:t>
              </a:r>
              <a:r>
                <a:rPr lang="es-CL" altLang="es-ES" sz="2400" i="1" dirty="0">
                  <a:solidFill>
                    <a:schemeClr val="bg1"/>
                  </a:solidFill>
                  <a:latin typeface="Times" pitchFamily="18" charset="0"/>
                  <a:cs typeface="Times New Roman" pitchFamily="18" charset="0"/>
                </a:rPr>
                <a:t>	</a:t>
              </a:r>
            </a:p>
          </p:txBody>
        </p:sp>
        <p:sp>
          <p:nvSpPr>
            <p:cNvPr id="18" name="2 CuadroTexto"/>
            <p:cNvSpPr txBox="1">
              <a:spLocks noChangeArrowheads="1"/>
            </p:cNvSpPr>
            <p:nvPr/>
          </p:nvSpPr>
          <p:spPr bwMode="auto">
            <a:xfrm>
              <a:off x="251272" y="2087200"/>
              <a:ext cx="360064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l" eaLnBrk="1" hangingPunct="1"/>
              <a:r>
                <a:rPr lang="en-US" altLang="es-ES" sz="2000" dirty="0">
                  <a:solidFill>
                    <a:schemeClr val="bg1"/>
                  </a:solidFill>
                </a:rPr>
                <a:t>Elastic Spectrum</a:t>
              </a:r>
            </a:p>
            <a:p>
              <a:pPr eaLnBrk="1" hangingPunct="1"/>
              <a:r>
                <a:rPr lang="en-US" altLang="es-ES" sz="2000" i="1" dirty="0">
                  <a:solidFill>
                    <a:schemeClr val="bg1"/>
                  </a:solidFill>
                  <a:latin typeface="Times" pitchFamily="18" charset="0"/>
                  <a:cs typeface="Times New Roman" pitchFamily="18" charset="0"/>
                </a:rPr>
                <a:t>Pseudo Accelerations</a:t>
              </a:r>
              <a:endParaRPr lang="en-US" altLang="es-ES" sz="2000" dirty="0">
                <a:solidFill>
                  <a:schemeClr val="bg1"/>
                </a:solidFill>
              </a:endParaRPr>
            </a:p>
          </p:txBody>
        </p:sp>
        <p:pic>
          <p:nvPicPr>
            <p:cNvPr id="45118" name="Picture 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084" y="2867094"/>
              <a:ext cx="4008884" cy="2409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119" name="Picture 6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2855951"/>
              <a:ext cx="4176464" cy="2420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3491880" y="3299142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Zone 3</a:t>
              </a: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8172400" y="3315142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Zone 3</a:t>
              </a:r>
            </a:p>
          </p:txBody>
        </p:sp>
        <p:sp>
          <p:nvSpPr>
            <p:cNvPr id="24" name="2 CuadroTexto"/>
            <p:cNvSpPr txBox="1">
              <a:spLocks noChangeArrowheads="1"/>
            </p:cNvSpPr>
            <p:nvPr/>
          </p:nvSpPr>
          <p:spPr bwMode="auto">
            <a:xfrm>
              <a:off x="3500016" y="2996952"/>
              <a:ext cx="9999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l" eaLnBrk="1" hangingPunct="1"/>
              <a:r>
                <a:rPr lang="en-US" altLang="es-ES" sz="1600" dirty="0">
                  <a:solidFill>
                    <a:schemeClr val="tx1"/>
                  </a:solidFill>
                </a:rPr>
                <a:t>R*=1.0</a:t>
              </a:r>
              <a:endParaRPr lang="es-CL" altLang="es-ES" sz="1800" i="1" dirty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4 Flecha izquierda y arriba"/>
          <p:cNvSpPr/>
          <p:nvPr/>
        </p:nvSpPr>
        <p:spPr>
          <a:xfrm rot="2695426">
            <a:off x="4130718" y="5238494"/>
            <a:ext cx="770563" cy="813574"/>
          </a:xfrm>
          <a:prstGeom prst="leftUpArrow">
            <a:avLst>
              <a:gd name="adj1" fmla="val 20691"/>
              <a:gd name="adj2" fmla="val 25000"/>
              <a:gd name="adj3" fmla="val 2500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843808" y="609329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 Earthquakes!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Elipse"/>
          <p:cNvSpPr/>
          <p:nvPr/>
        </p:nvSpPr>
        <p:spPr>
          <a:xfrm>
            <a:off x="8515770" y="2132856"/>
            <a:ext cx="44871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1979712" y="537321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1985 EQ – Mw 8.0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004048" y="537321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2010 EQ – Mw 8.8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21" name="2 CuadroTexto"/>
          <p:cNvSpPr txBox="1">
            <a:spLocks noChangeArrowheads="1"/>
          </p:cNvSpPr>
          <p:nvPr/>
        </p:nvSpPr>
        <p:spPr bwMode="auto">
          <a:xfrm>
            <a:off x="251519" y="260648"/>
            <a:ext cx="8670827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s-CL" altLang="es-ES" dirty="0" smtClean="0">
                <a:solidFill>
                  <a:srgbClr val="FFC000"/>
                </a:solidFill>
              </a:rPr>
              <a:t>Normas Sísmicas Chilenas (Prescriptivas) </a:t>
            </a:r>
            <a:r>
              <a:rPr lang="es-CL" altLang="es-ES" sz="2400" dirty="0" smtClean="0"/>
              <a:t>NCh433.Of.96 + DS-61 + DS60</a:t>
            </a:r>
          </a:p>
          <a:p>
            <a:pPr algn="l" eaLnBrk="1" hangingPunct="1"/>
            <a:endParaRPr lang="es-CL" altLang="es-ES" sz="900" dirty="0" smtClean="0"/>
          </a:p>
          <a:p>
            <a:pPr algn="l" eaLnBrk="1" hangingPunct="1"/>
            <a:r>
              <a:rPr lang="es-CL" altLang="es-ES" sz="2400" dirty="0" smtClean="0">
                <a:solidFill>
                  <a:schemeClr val="bg1"/>
                </a:solidFill>
              </a:rPr>
              <a:t>Análisis modal espectral</a:t>
            </a:r>
          </a:p>
          <a:p>
            <a:pPr algn="l" eaLnBrk="1" hangingPunct="1"/>
            <a:r>
              <a:rPr lang="es-CL" altLang="es-ES" sz="2400" i="1" dirty="0" smtClean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	</a:t>
            </a:r>
            <a:endParaRPr lang="es-CL" altLang="es-ES" sz="2400" i="1" dirty="0">
              <a:solidFill>
                <a:schemeClr val="bg1"/>
              </a:solidFill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23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4057897" y="1098207"/>
            <a:ext cx="4464496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kern="100" dirty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</a:t>
            </a:r>
            <a:r>
              <a:rPr lang="es-CL" sz="2800" b="1" kern="100" dirty="0" smtClean="0">
                <a:solidFill>
                  <a:srgbClr val="FFFF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Por esta razón: </a:t>
            </a:r>
          </a:p>
          <a:p>
            <a:endParaRPr lang="es-CL" sz="900" b="1" kern="100" dirty="0" smtClean="0">
              <a:solidFill>
                <a:srgbClr val="FFFF00"/>
              </a:solidFill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r>
              <a:rPr lang="es-CL" sz="2400" i="1" kern="100" dirty="0" smtClean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    </a:t>
            </a:r>
            <a:r>
              <a:rPr lang="es-CL" sz="2400" i="1" kern="100" dirty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La </a:t>
            </a:r>
            <a:r>
              <a:rPr lang="es-CL" sz="2400" i="1" kern="100" dirty="0" smtClean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práctica Chilena ha asumido que todo edificio </a:t>
            </a:r>
            <a:r>
              <a:rPr lang="es-CL" sz="2400" i="1" kern="100" dirty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se </a:t>
            </a:r>
            <a:r>
              <a:rPr lang="es-CL" sz="2400" i="1" kern="100" dirty="0" smtClean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verá sometido al </a:t>
            </a:r>
            <a:r>
              <a:rPr lang="es-CL" sz="2400" i="1" kern="100" dirty="0">
                <a:solidFill>
                  <a:srgbClr val="FFFF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</a:t>
            </a:r>
            <a:r>
              <a:rPr lang="es-CL" sz="2400" i="1" kern="100" dirty="0" smtClean="0">
                <a:solidFill>
                  <a:srgbClr val="FFFF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ismo de Diseño (DE)</a:t>
            </a:r>
            <a:r>
              <a:rPr lang="es-CL" sz="2400" i="1" kern="100" dirty="0" smtClean="0">
                <a:solidFill>
                  <a:schemeClr val="bg1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 lo menos una ves en su vida.</a:t>
            </a:r>
          </a:p>
          <a:p>
            <a:endParaRPr lang="es-CL" altLang="en-US" sz="2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alt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Por esta razón el objetivo de diseño debe ser de </a:t>
            </a:r>
            <a:r>
              <a:rPr lang="es-CL" altLang="en-US" sz="24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Ocupación Inmediata</a:t>
            </a:r>
            <a:r>
              <a:rPr lang="es-CL" alt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terremoto de</a:t>
            </a:r>
            <a:endParaRPr lang="es-CL" sz="28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s-CL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CL" sz="28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8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Edificios </a:t>
            </a:r>
            <a:r>
              <a:rPr lang="es-CL" sz="28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Resilientes</a:t>
            </a:r>
            <a:endParaRPr lang="es-CL" sz="28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Resultado de imagen para Map of historical Chilean earthqua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49" y="1052736"/>
            <a:ext cx="2676439" cy="50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4211960" y="5915882"/>
            <a:ext cx="432048" cy="393438"/>
          </a:xfrm>
          <a:prstGeom prst="rightArrow">
            <a:avLst/>
          </a:prstGeom>
          <a:solidFill>
            <a:srgbClr val="FFFF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51272" y="1916832"/>
            <a:ext cx="8929240" cy="3360034"/>
            <a:chOff x="251272" y="1916832"/>
            <a:chExt cx="8929240" cy="3360034"/>
          </a:xfrm>
        </p:grpSpPr>
        <p:pic>
          <p:nvPicPr>
            <p:cNvPr id="2" name="1 Imagen" descr="Recorte de pantalla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1924134"/>
              <a:ext cx="1584176" cy="894878"/>
            </a:xfrm>
            <a:prstGeom prst="rect">
              <a:avLst/>
            </a:prstGeom>
          </p:spPr>
        </p:pic>
        <p:pic>
          <p:nvPicPr>
            <p:cNvPr id="3" name="2 Imagen" descr="Recorte de pantall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1916832"/>
              <a:ext cx="2160240" cy="894594"/>
            </a:xfrm>
            <a:prstGeom prst="rect">
              <a:avLst/>
            </a:prstGeom>
          </p:spPr>
        </p:pic>
        <p:sp>
          <p:nvSpPr>
            <p:cNvPr id="10" name="2 CuadroTexto"/>
            <p:cNvSpPr txBox="1">
              <a:spLocks noChangeArrowheads="1"/>
            </p:cNvSpPr>
            <p:nvPr/>
          </p:nvSpPr>
          <p:spPr bwMode="auto">
            <a:xfrm>
              <a:off x="4715768" y="2025645"/>
              <a:ext cx="360064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l" eaLnBrk="1" hangingPunct="1"/>
              <a:r>
                <a:rPr lang="en-US" altLang="es-ES" sz="2000" dirty="0">
                  <a:solidFill>
                    <a:schemeClr val="bg1"/>
                  </a:solidFill>
                </a:rPr>
                <a:t>Elastic Spectrum</a:t>
              </a:r>
            </a:p>
            <a:p>
              <a:pPr algn="l" eaLnBrk="1" hangingPunct="1"/>
              <a:r>
                <a:rPr lang="en-US" altLang="es-ES" sz="2000" i="1" dirty="0">
                  <a:solidFill>
                    <a:schemeClr val="bg1"/>
                  </a:solidFill>
                  <a:latin typeface="Times" pitchFamily="18" charset="0"/>
                  <a:cs typeface="Times New Roman" pitchFamily="18" charset="0"/>
                </a:rPr>
                <a:t>Displacements</a:t>
              </a:r>
              <a:r>
                <a:rPr lang="es-CL" altLang="es-ES" sz="2400" i="1" dirty="0">
                  <a:solidFill>
                    <a:schemeClr val="bg1"/>
                  </a:solidFill>
                  <a:latin typeface="Times" pitchFamily="18" charset="0"/>
                  <a:cs typeface="Times New Roman" pitchFamily="18" charset="0"/>
                </a:rPr>
                <a:t>	</a:t>
              </a:r>
            </a:p>
          </p:txBody>
        </p:sp>
        <p:sp>
          <p:nvSpPr>
            <p:cNvPr id="18" name="2 CuadroTexto"/>
            <p:cNvSpPr txBox="1">
              <a:spLocks noChangeArrowheads="1"/>
            </p:cNvSpPr>
            <p:nvPr/>
          </p:nvSpPr>
          <p:spPr bwMode="auto">
            <a:xfrm>
              <a:off x="251272" y="2087200"/>
              <a:ext cx="360064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l" eaLnBrk="1" hangingPunct="1"/>
              <a:r>
                <a:rPr lang="en-US" altLang="es-ES" sz="2000" dirty="0">
                  <a:solidFill>
                    <a:schemeClr val="bg1"/>
                  </a:solidFill>
                </a:rPr>
                <a:t>Elastic Spectrum</a:t>
              </a:r>
            </a:p>
            <a:p>
              <a:pPr eaLnBrk="1" hangingPunct="1"/>
              <a:r>
                <a:rPr lang="en-US" altLang="es-ES" sz="2000" i="1" dirty="0">
                  <a:solidFill>
                    <a:schemeClr val="bg1"/>
                  </a:solidFill>
                  <a:latin typeface="Times" pitchFamily="18" charset="0"/>
                  <a:cs typeface="Times New Roman" pitchFamily="18" charset="0"/>
                </a:rPr>
                <a:t>Pseudo Accelerations</a:t>
              </a:r>
              <a:endParaRPr lang="en-US" altLang="es-ES" sz="2000" dirty="0">
                <a:solidFill>
                  <a:schemeClr val="bg1"/>
                </a:solidFill>
              </a:endParaRPr>
            </a:p>
          </p:txBody>
        </p:sp>
        <p:pic>
          <p:nvPicPr>
            <p:cNvPr id="45118" name="Picture 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084" y="2867094"/>
              <a:ext cx="4008884" cy="2409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119" name="Picture 6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2855951"/>
              <a:ext cx="4176464" cy="2420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3491880" y="3299142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Zone 3</a:t>
              </a: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8172400" y="3315142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Zone 3</a:t>
              </a:r>
            </a:p>
          </p:txBody>
        </p:sp>
        <p:sp>
          <p:nvSpPr>
            <p:cNvPr id="24" name="2 CuadroTexto"/>
            <p:cNvSpPr txBox="1">
              <a:spLocks noChangeArrowheads="1"/>
            </p:cNvSpPr>
            <p:nvPr/>
          </p:nvSpPr>
          <p:spPr bwMode="auto">
            <a:xfrm>
              <a:off x="3500016" y="2996952"/>
              <a:ext cx="9999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l" eaLnBrk="1" hangingPunct="1"/>
              <a:r>
                <a:rPr lang="en-US" altLang="es-ES" sz="1600" dirty="0">
                  <a:solidFill>
                    <a:schemeClr val="tx1"/>
                  </a:solidFill>
                </a:rPr>
                <a:t>R*=1.0</a:t>
              </a:r>
              <a:endParaRPr lang="es-CL" altLang="es-ES" sz="1800" i="1" dirty="0">
                <a:solidFill>
                  <a:schemeClr val="tx1"/>
                </a:solidFill>
                <a:latin typeface="Times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4 CuadroTexto"/>
          <p:cNvSpPr txBox="1"/>
          <p:nvPr/>
        </p:nvSpPr>
        <p:spPr>
          <a:xfrm>
            <a:off x="395536" y="544522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Times" pitchFamily="18" charset="0"/>
                <a:cs typeface="Times" pitchFamily="18" charset="0"/>
              </a:rPr>
              <a:t>S</a:t>
            </a:r>
            <a:r>
              <a:rPr lang="en-US" altLang="es-ES" sz="2400" i="1" dirty="0" smtClean="0">
                <a:solidFill>
                  <a:srgbClr val="FFFF00"/>
                </a:solidFill>
                <a:latin typeface="Times" pitchFamily="18" charset="0"/>
                <a:cs typeface="Times New Roman" pitchFamily="18" charset="0"/>
              </a:rPr>
              <a:t>a </a:t>
            </a:r>
            <a:r>
              <a:rPr lang="en-US" sz="2400" dirty="0" smtClean="0">
                <a:solidFill>
                  <a:srgbClr val="FFFF00"/>
                </a:solidFill>
              </a:rPr>
              <a:t>→ used for strength design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716016" y="5445224"/>
            <a:ext cx="43293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i="1" dirty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d</a:t>
            </a:r>
            <a:r>
              <a:rPr lang="es-CL" sz="2400" i="1" baseline="-25000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u</a:t>
            </a:r>
            <a:r>
              <a:rPr lang="es-CL" sz="2400" dirty="0">
                <a:solidFill>
                  <a:srgbClr val="FFFF00"/>
                </a:solidFill>
                <a:sym typeface="Symbol" charset="0"/>
              </a:rPr>
              <a:t> </a:t>
            </a:r>
            <a:r>
              <a:rPr lang="es-CL" sz="2400" i="1" dirty="0">
                <a:solidFill>
                  <a:srgbClr val="FFFF00"/>
                </a:solidFill>
                <a:sym typeface="Symbol" charset="0"/>
              </a:rPr>
              <a:t>= 1.3 </a:t>
            </a:r>
            <a:r>
              <a:rPr lang="es-CL" sz="2400" i="1" dirty="0" err="1" smtClean="0">
                <a:solidFill>
                  <a:srgbClr val="FFFF00"/>
                </a:solidFill>
                <a:latin typeface="Times" pitchFamily="18" charset="0"/>
                <a:cs typeface="Times" pitchFamily="18" charset="0"/>
                <a:sym typeface="Symbol" charset="0"/>
              </a:rPr>
              <a:t>S</a:t>
            </a:r>
            <a:r>
              <a:rPr lang="es-CL" sz="2400" i="1" baseline="-25000" dirty="0" err="1" smtClean="0">
                <a:solidFill>
                  <a:srgbClr val="FFFF00"/>
                </a:solidFill>
                <a:latin typeface="Times" pitchFamily="18" charset="0"/>
                <a:cs typeface="Times" pitchFamily="18" charset="0"/>
                <a:sym typeface="Symbol" charset="0"/>
              </a:rPr>
              <a:t>de</a:t>
            </a:r>
            <a:r>
              <a:rPr lang="es-CL" sz="2400" i="1" baseline="-25000" dirty="0" smtClean="0">
                <a:solidFill>
                  <a:srgbClr val="FFFF00"/>
                </a:solidFill>
                <a:latin typeface="Times" pitchFamily="18" charset="0"/>
                <a:cs typeface="Times" pitchFamily="18" charset="0"/>
                <a:sym typeface="Symbol" charset="0"/>
              </a:rPr>
              <a:t> </a:t>
            </a:r>
          </a:p>
          <a:p>
            <a:r>
              <a:rPr lang="es-CL" sz="2400" i="1" dirty="0" smtClean="0">
                <a:solidFill>
                  <a:srgbClr val="FFFF00"/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d</a:t>
            </a:r>
            <a:r>
              <a:rPr lang="es-CL" sz="2400" i="1" baseline="-25000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u</a:t>
            </a:r>
            <a:r>
              <a:rPr lang="es-CL" sz="2400" dirty="0" smtClean="0">
                <a:solidFill>
                  <a:srgbClr val="FFFF00"/>
                </a:solidFill>
                <a:sym typeface="Symbol" charset="0"/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→ used for d</a:t>
            </a:r>
            <a:r>
              <a:rPr lang="en-US" sz="2400" dirty="0" smtClean="0">
                <a:solidFill>
                  <a:srgbClr val="FFFF00"/>
                </a:solidFill>
              </a:rPr>
              <a:t>amage control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n </a:t>
            </a:r>
            <a:r>
              <a:rPr lang="en-US" sz="2400" dirty="0">
                <a:solidFill>
                  <a:srgbClr val="FFFF00"/>
                </a:solidFill>
              </a:rPr>
              <a:t>w</a:t>
            </a:r>
            <a:r>
              <a:rPr lang="en-US" sz="2400" dirty="0" smtClean="0">
                <a:solidFill>
                  <a:srgbClr val="FFFF00"/>
                </a:solidFill>
              </a:rPr>
              <a:t>alls:   </a:t>
            </a:r>
            <a:r>
              <a:rPr lang="el-GR" sz="2800" i="1" dirty="0" smtClean="0">
                <a:solidFill>
                  <a:srgbClr val="FFFF00"/>
                </a:solidFill>
                <a:sym typeface="Symbol" charset="0"/>
              </a:rPr>
              <a:t>ε</a:t>
            </a:r>
            <a:r>
              <a:rPr lang="es-CL" sz="1600" i="1" dirty="0">
                <a:solidFill>
                  <a:srgbClr val="FFFF00"/>
                </a:solidFill>
                <a:sym typeface="Symbol" charset="0"/>
              </a:rPr>
              <a:t>c </a:t>
            </a:r>
            <a:r>
              <a:rPr lang="es-CL" sz="2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≤ 0.008</a:t>
            </a:r>
            <a:r>
              <a:rPr lang="es-CL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 </a:t>
            </a: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s-ES" sz="2400" dirty="0"/>
          </a:p>
        </p:txBody>
      </p:sp>
      <p:sp>
        <p:nvSpPr>
          <p:cNvPr id="16" name="2 CuadroTexto"/>
          <p:cNvSpPr txBox="1">
            <a:spLocks noChangeArrowheads="1"/>
          </p:cNvSpPr>
          <p:nvPr/>
        </p:nvSpPr>
        <p:spPr bwMode="auto">
          <a:xfrm>
            <a:off x="251519" y="260648"/>
            <a:ext cx="8670827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s-CL" altLang="es-ES" dirty="0" smtClean="0">
                <a:solidFill>
                  <a:srgbClr val="FFC000"/>
                </a:solidFill>
              </a:rPr>
              <a:t>Normas Sísmicas Chilenas (Prescriptivas) </a:t>
            </a:r>
            <a:r>
              <a:rPr lang="es-CL" altLang="es-ES" sz="2400" dirty="0" smtClean="0"/>
              <a:t>NCh433.Of.96 + DS-61 + DS60</a:t>
            </a:r>
          </a:p>
          <a:p>
            <a:pPr algn="l" eaLnBrk="1" hangingPunct="1"/>
            <a:endParaRPr lang="es-CL" altLang="es-ES" sz="900" dirty="0" smtClean="0"/>
          </a:p>
          <a:p>
            <a:pPr algn="l" eaLnBrk="1" hangingPunct="1"/>
            <a:r>
              <a:rPr lang="es-CL" altLang="es-ES" sz="2400" dirty="0" smtClean="0">
                <a:solidFill>
                  <a:schemeClr val="bg1"/>
                </a:solidFill>
              </a:rPr>
              <a:t>Análisis modal espectral</a:t>
            </a:r>
          </a:p>
          <a:p>
            <a:pPr algn="l" eaLnBrk="1" hangingPunct="1"/>
            <a:r>
              <a:rPr lang="es-CL" altLang="es-ES" sz="2400" i="1" dirty="0" smtClean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	</a:t>
            </a:r>
            <a:endParaRPr lang="es-CL" altLang="es-ES" sz="2400" i="1" dirty="0">
              <a:solidFill>
                <a:schemeClr val="bg1"/>
              </a:solidFill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17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1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24134"/>
            <a:ext cx="1584176" cy="894878"/>
          </a:xfrm>
          <a:prstGeom prst="rect">
            <a:avLst/>
          </a:prstGeom>
        </p:spPr>
      </p:pic>
      <p:sp>
        <p:nvSpPr>
          <p:cNvPr id="18" name="2 CuadroTexto"/>
          <p:cNvSpPr txBox="1">
            <a:spLocks noChangeArrowheads="1"/>
          </p:cNvSpPr>
          <p:nvPr/>
        </p:nvSpPr>
        <p:spPr bwMode="auto">
          <a:xfrm>
            <a:off x="251272" y="2087200"/>
            <a:ext cx="3600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es-ES" sz="2000" dirty="0">
                <a:solidFill>
                  <a:schemeClr val="bg1"/>
                </a:solidFill>
              </a:rPr>
              <a:t>Elastic Spectrum</a:t>
            </a:r>
          </a:p>
          <a:p>
            <a:pPr eaLnBrk="1" hangingPunct="1"/>
            <a:r>
              <a:rPr lang="en-US" altLang="es-ES" sz="2000" i="1" dirty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Pseudo Accelerations</a:t>
            </a:r>
            <a:endParaRPr lang="en-US" altLang="es-ES" sz="2000" dirty="0">
              <a:solidFill>
                <a:schemeClr val="bg1"/>
              </a:solidFill>
            </a:endParaRPr>
          </a:p>
        </p:txBody>
      </p:sp>
      <p:pic>
        <p:nvPicPr>
          <p:cNvPr id="45118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4" y="2867094"/>
            <a:ext cx="4008884" cy="240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491880" y="329914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Zone 3</a:t>
            </a:r>
          </a:p>
        </p:txBody>
      </p:sp>
      <p:sp>
        <p:nvSpPr>
          <p:cNvPr id="24" name="2 CuadroTexto"/>
          <p:cNvSpPr txBox="1">
            <a:spLocks noChangeArrowheads="1"/>
          </p:cNvSpPr>
          <p:nvPr/>
        </p:nvSpPr>
        <p:spPr bwMode="auto">
          <a:xfrm>
            <a:off x="4467624" y="1988840"/>
            <a:ext cx="41368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es-ES" sz="2000" dirty="0">
                <a:solidFill>
                  <a:schemeClr val="bg1"/>
                </a:solidFill>
              </a:rPr>
              <a:t>Reduction Factor R*</a:t>
            </a:r>
          </a:p>
          <a:p>
            <a:pPr algn="l" eaLnBrk="1" hangingPunct="1"/>
            <a:r>
              <a:rPr lang="en-US" altLang="es-ES" sz="2000" dirty="0">
                <a:solidFill>
                  <a:schemeClr val="bg1"/>
                </a:solidFill>
              </a:rPr>
              <a:t>Effective Reduction Factor R**</a:t>
            </a:r>
          </a:p>
          <a:p>
            <a:pPr algn="l" eaLnBrk="1" hangingPunct="1"/>
            <a:r>
              <a:rPr lang="es-CL" altLang="es-ES" sz="2400" i="1" dirty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5" name="2 CuadroTexto"/>
          <p:cNvSpPr txBox="1">
            <a:spLocks noChangeArrowheads="1"/>
          </p:cNvSpPr>
          <p:nvPr/>
        </p:nvSpPr>
        <p:spPr bwMode="auto">
          <a:xfrm>
            <a:off x="3500016" y="2996952"/>
            <a:ext cx="9999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es-ES" sz="1600" dirty="0">
                <a:solidFill>
                  <a:schemeClr val="tx1"/>
                </a:solidFill>
              </a:rPr>
              <a:t>R*=1.0</a:t>
            </a:r>
            <a:endParaRPr lang="es-CL" altLang="es-ES" sz="1800" i="1" dirty="0">
              <a:solidFill>
                <a:schemeClr val="tx1"/>
              </a:solidFill>
              <a:latin typeface="Times" pitchFamily="18" charset="0"/>
              <a:cs typeface="Times New Roman" pitchFamily="18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527204" y="2825110"/>
            <a:ext cx="3861220" cy="2451756"/>
            <a:chOff x="4605426" y="2825110"/>
            <a:chExt cx="3861220" cy="2451756"/>
          </a:xfrm>
        </p:grpSpPr>
        <p:pic>
          <p:nvPicPr>
            <p:cNvPr id="48130" name="Imagen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426" y="2825110"/>
              <a:ext cx="3861220" cy="245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ángulo 4"/>
            <p:cNvSpPr/>
            <p:nvPr/>
          </p:nvSpPr>
          <p:spPr>
            <a:xfrm>
              <a:off x="4644008" y="2867094"/>
              <a:ext cx="3716747" cy="198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2 CuadroTexto"/>
          <p:cNvSpPr txBox="1">
            <a:spLocks noChangeArrowheads="1"/>
          </p:cNvSpPr>
          <p:nvPr/>
        </p:nvSpPr>
        <p:spPr bwMode="auto">
          <a:xfrm>
            <a:off x="251519" y="260648"/>
            <a:ext cx="8670827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s-CL" altLang="es-ES" dirty="0" smtClean="0">
                <a:solidFill>
                  <a:srgbClr val="FFC000"/>
                </a:solidFill>
              </a:rPr>
              <a:t>Normas Sísmicas Chilenas (Prescriptivas) </a:t>
            </a:r>
            <a:r>
              <a:rPr lang="es-CL" altLang="es-ES" sz="2400" dirty="0" smtClean="0"/>
              <a:t>NCh433.Of.96 + DS-61 + DS60</a:t>
            </a:r>
          </a:p>
          <a:p>
            <a:pPr algn="l" eaLnBrk="1" hangingPunct="1"/>
            <a:endParaRPr lang="es-CL" altLang="es-ES" sz="900" dirty="0" smtClean="0"/>
          </a:p>
          <a:p>
            <a:pPr algn="l" eaLnBrk="1" hangingPunct="1"/>
            <a:r>
              <a:rPr lang="es-CL" altLang="es-ES" sz="2400" dirty="0" smtClean="0">
                <a:solidFill>
                  <a:schemeClr val="bg1"/>
                </a:solidFill>
              </a:rPr>
              <a:t>Análisis modal espectral</a:t>
            </a:r>
          </a:p>
          <a:p>
            <a:pPr algn="l" eaLnBrk="1" hangingPunct="1"/>
            <a:r>
              <a:rPr lang="es-CL" altLang="es-ES" sz="2400" i="1" dirty="0" smtClean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	</a:t>
            </a:r>
            <a:endParaRPr lang="es-CL" altLang="es-ES" sz="2400" i="1" dirty="0">
              <a:solidFill>
                <a:schemeClr val="bg1"/>
              </a:solidFill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13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4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01390"/>
            <a:ext cx="7212013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320774"/>
            <a:ext cx="1888878" cy="1067000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  <p:sp>
        <p:nvSpPr>
          <p:cNvPr id="6" name="2 CuadroTexto"/>
          <p:cNvSpPr txBox="1">
            <a:spLocks noChangeArrowheads="1"/>
          </p:cNvSpPr>
          <p:nvPr/>
        </p:nvSpPr>
        <p:spPr bwMode="auto">
          <a:xfrm>
            <a:off x="1907456" y="6197242"/>
            <a:ext cx="4680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s-E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Pseudo Accelerations Spectrum</a:t>
            </a:r>
            <a:endParaRPr lang="en-US" alt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251519" y="260648"/>
            <a:ext cx="8670827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s-CL" altLang="es-ES" dirty="0" smtClean="0">
                <a:solidFill>
                  <a:srgbClr val="FFC000"/>
                </a:solidFill>
              </a:rPr>
              <a:t>Normas Sísmicas Chilenas (Prescriptivas) </a:t>
            </a:r>
            <a:r>
              <a:rPr lang="es-CL" altLang="es-ES" sz="2400" dirty="0" smtClean="0"/>
              <a:t>NCh433.Of.96 + DS-61 + DS60</a:t>
            </a:r>
          </a:p>
          <a:p>
            <a:pPr algn="l" eaLnBrk="1" hangingPunct="1"/>
            <a:endParaRPr lang="es-CL" altLang="es-ES" sz="900" dirty="0" smtClean="0"/>
          </a:p>
          <a:p>
            <a:pPr algn="l" eaLnBrk="1" hangingPunct="1"/>
            <a:r>
              <a:rPr lang="es-CL" altLang="es-ES" sz="2400" dirty="0" smtClean="0">
                <a:solidFill>
                  <a:schemeClr val="bg1"/>
                </a:solidFill>
              </a:rPr>
              <a:t>Análisis modal espectral</a:t>
            </a:r>
          </a:p>
          <a:p>
            <a:pPr algn="l" eaLnBrk="1" hangingPunct="1"/>
            <a:r>
              <a:rPr lang="es-CL" altLang="es-ES" sz="2400" i="1" dirty="0" smtClean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	</a:t>
            </a:r>
            <a:endParaRPr lang="es-CL" altLang="es-ES" sz="2400" i="1" dirty="0">
              <a:solidFill>
                <a:schemeClr val="bg1"/>
              </a:solidFill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8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32406"/>
            <a:ext cx="7974533" cy="441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41" y="1124744"/>
            <a:ext cx="2508006" cy="1038610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  <p:sp>
        <p:nvSpPr>
          <p:cNvPr id="20" name="2 CuadroTexto"/>
          <p:cNvSpPr txBox="1">
            <a:spLocks noChangeArrowheads="1"/>
          </p:cNvSpPr>
          <p:nvPr/>
        </p:nvSpPr>
        <p:spPr bwMode="auto">
          <a:xfrm>
            <a:off x="251519" y="260648"/>
            <a:ext cx="8670827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s-CL" altLang="es-ES" dirty="0" smtClean="0">
                <a:solidFill>
                  <a:srgbClr val="FFC000"/>
                </a:solidFill>
              </a:rPr>
              <a:t>Normas Sísmicas Chilenas (Prescriptivas) </a:t>
            </a:r>
            <a:r>
              <a:rPr lang="es-CL" altLang="es-ES" sz="2400" dirty="0" smtClean="0"/>
              <a:t>NCh433.Of.96 + DS-61 + DS60</a:t>
            </a:r>
          </a:p>
          <a:p>
            <a:pPr algn="l" eaLnBrk="1" hangingPunct="1"/>
            <a:endParaRPr lang="es-CL" altLang="es-ES" sz="900" dirty="0" smtClean="0"/>
          </a:p>
          <a:p>
            <a:pPr algn="l" eaLnBrk="1" hangingPunct="1"/>
            <a:r>
              <a:rPr lang="es-CL" altLang="es-ES" sz="2400" dirty="0" smtClean="0">
                <a:solidFill>
                  <a:schemeClr val="bg1"/>
                </a:solidFill>
              </a:rPr>
              <a:t>Análisis modal espectral</a:t>
            </a:r>
          </a:p>
          <a:p>
            <a:pPr algn="l" eaLnBrk="1" hangingPunct="1"/>
            <a:r>
              <a:rPr lang="es-CL" altLang="es-ES" sz="2400" i="1" dirty="0" smtClean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	</a:t>
            </a:r>
            <a:endParaRPr lang="es-CL" altLang="es-ES" sz="2400" i="1" dirty="0">
              <a:solidFill>
                <a:schemeClr val="bg1"/>
              </a:solidFill>
              <a:latin typeface="Times" pitchFamily="18" charset="0"/>
              <a:cs typeface="Times New Roman" pitchFamily="18" charset="0"/>
            </a:endParaRPr>
          </a:p>
        </p:txBody>
      </p:sp>
      <p:sp>
        <p:nvSpPr>
          <p:cNvPr id="6" name="2 CuadroTexto"/>
          <p:cNvSpPr txBox="1">
            <a:spLocks noChangeArrowheads="1"/>
          </p:cNvSpPr>
          <p:nvPr/>
        </p:nvSpPr>
        <p:spPr bwMode="auto">
          <a:xfrm>
            <a:off x="1907456" y="6197242"/>
            <a:ext cx="4680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s-E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Displacement Spectrum</a:t>
            </a:r>
            <a:endParaRPr lang="en-US" altLang="es-E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rlagos\Escritorio\Fotos para Presentación\Atalay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/>
          <a:stretch>
            <a:fillRect/>
          </a:stretch>
        </p:blipFill>
        <p:spPr bwMode="auto">
          <a:xfrm>
            <a:off x="5437580" y="2058607"/>
            <a:ext cx="3327351" cy="425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4"/>
          <a:stretch/>
        </p:blipFill>
        <p:spPr bwMode="auto">
          <a:xfrm>
            <a:off x="360041" y="2058606"/>
            <a:ext cx="3960440" cy="216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1484784"/>
            <a:ext cx="8670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0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of </a:t>
            </a:r>
            <a:r>
              <a:rPr lang="es-CL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s-CL" sz="2000" i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CL" sz="28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  </a:t>
            </a:r>
            <a:r>
              <a:rPr lang="el-GR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20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muros para un desplazamiento de techo </a:t>
            </a:r>
            <a:r>
              <a:rPr lang="es-CL" sz="2400" i="1" kern="1300" spc="30" dirty="0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s-CL" sz="2400" i="1" kern="1300" spc="3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s-CL" sz="2400" i="1" kern="1300" spc="3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227" b="16716"/>
          <a:stretch/>
        </p:blipFill>
        <p:spPr bwMode="auto">
          <a:xfrm>
            <a:off x="358410" y="4734454"/>
            <a:ext cx="3962070" cy="1574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13 CuadroTexto"/>
          <p:cNvSpPr txBox="1">
            <a:spLocks noChangeArrowheads="1"/>
          </p:cNvSpPr>
          <p:nvPr/>
        </p:nvSpPr>
        <p:spPr bwMode="auto">
          <a:xfrm>
            <a:off x="288032" y="4201924"/>
            <a:ext cx="4535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en-US" sz="2800" i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s-CL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 de curvatura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l-GR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 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y  </a:t>
            </a:r>
            <a:r>
              <a:rPr lang="el-GR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 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2 CuadroTexto"/>
          <p:cNvSpPr txBox="1">
            <a:spLocks noChangeArrowheads="1"/>
          </p:cNvSpPr>
          <p:nvPr/>
        </p:nvSpPr>
        <p:spPr bwMode="auto">
          <a:xfrm>
            <a:off x="251519" y="260648"/>
            <a:ext cx="867082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s-CL" altLang="es-ES" dirty="0" smtClean="0">
                <a:solidFill>
                  <a:srgbClr val="FFC000"/>
                </a:solidFill>
              </a:rPr>
              <a:t>Normas Sísmicas Chilenas (Prescriptivas) </a:t>
            </a:r>
            <a:r>
              <a:rPr lang="es-CL" altLang="es-ES" sz="2400" dirty="0" smtClean="0"/>
              <a:t>NCh433.Of.96 + DS-61 + DS60</a:t>
            </a:r>
            <a:endParaRPr lang="es-CL" altLang="es-ES" sz="2400" dirty="0" smtClean="0">
              <a:solidFill>
                <a:schemeClr val="bg1"/>
              </a:solidFill>
            </a:endParaRPr>
          </a:p>
          <a:p>
            <a:pPr algn="l" eaLnBrk="1" hangingPunct="1">
              <a:lnSpc>
                <a:spcPct val="150000"/>
              </a:lnSpc>
            </a:pPr>
            <a:r>
              <a:rPr lang="es-CL" altLang="es-ES" sz="2400" dirty="0" smtClean="0">
                <a:solidFill>
                  <a:schemeClr val="bg1"/>
                </a:solidFill>
                <a:cs typeface="Arial" pitchFamily="34" charset="0"/>
              </a:rPr>
              <a:t>Verificación de Desempeño a nivel de Componentes</a:t>
            </a:r>
            <a:r>
              <a:rPr lang="es-CL" altLang="es-ES" sz="2400" i="1" dirty="0" smtClean="0">
                <a:solidFill>
                  <a:schemeClr val="bg1"/>
                </a:solidFill>
                <a:latin typeface="Times" pitchFamily="18" charset="0"/>
                <a:cs typeface="Times New Roman" pitchFamily="18" charset="0"/>
              </a:rPr>
              <a:t>	</a:t>
            </a:r>
            <a:endParaRPr lang="es-CL" altLang="es-ES" sz="2400" i="1" dirty="0">
              <a:solidFill>
                <a:schemeClr val="bg1"/>
              </a:solidFill>
              <a:latin typeface="Times" pitchFamily="18" charset="0"/>
              <a:cs typeface="Times New Roman" pitchFamily="18" charset="0"/>
            </a:endParaRPr>
          </a:p>
        </p:txBody>
      </p:sp>
      <p:pic>
        <p:nvPicPr>
          <p:cNvPr id="8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2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Imágenes integradas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/>
          <a:stretch/>
        </p:blipFill>
        <p:spPr bwMode="auto">
          <a:xfrm>
            <a:off x="5508104" y="116632"/>
            <a:ext cx="3096344" cy="447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CuadroTexto"/>
          <p:cNvSpPr txBox="1">
            <a:spLocks noChangeArrowheads="1"/>
          </p:cNvSpPr>
          <p:nvPr/>
        </p:nvSpPr>
        <p:spPr bwMode="auto">
          <a:xfrm>
            <a:off x="503548" y="411508"/>
            <a:ext cx="6552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es-ES" sz="2800" dirty="0" smtClean="0">
                <a:solidFill>
                  <a:srgbClr val="FFC000"/>
                </a:solidFill>
              </a:rPr>
              <a:t>Pushover </a:t>
            </a:r>
            <a:r>
              <a:rPr lang="es-CL" altLang="es-ES" sz="2800" dirty="0" smtClean="0">
                <a:solidFill>
                  <a:srgbClr val="FFC000"/>
                </a:solidFill>
              </a:rPr>
              <a:t>Simplificado</a:t>
            </a:r>
            <a:r>
              <a:rPr lang="en-US" altLang="es-ES" sz="2800" dirty="0" smtClean="0">
                <a:solidFill>
                  <a:srgbClr val="FFC000"/>
                </a:solidFill>
              </a:rPr>
              <a:t>?</a:t>
            </a:r>
            <a:endParaRPr lang="en-US" altLang="es-ES" sz="2800" dirty="0">
              <a:solidFill>
                <a:srgbClr val="FFC000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543853" y="908720"/>
            <a:ext cx="5036259" cy="561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4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Comparación: modelos no-lineales 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0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simplificado en ETABS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0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full en Perform3D</a:t>
            </a: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endParaRPr lang="es-CL" sz="10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4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 de Capacidad Global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0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~ buena coincidencia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000" i="1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000" i="1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000" i="1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n-US" sz="2000" i="1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000" i="1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000" i="1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4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Comportamiento Local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0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fluencia en muros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0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Muros permanecen elásticos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0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s-CL" sz="20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endParaRPr lang="es-CL" sz="20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endParaRPr lang="en-US" sz="20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endParaRPr lang="en-US" sz="2000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endParaRPr lang="en-US" sz="2000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n-US" sz="2000" i="1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i="1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2" y="3140968"/>
            <a:ext cx="3455387" cy="207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/>
          <a:stretch/>
        </p:blipFill>
        <p:spPr bwMode="auto">
          <a:xfrm>
            <a:off x="4355798" y="3650109"/>
            <a:ext cx="3168530" cy="301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24944"/>
            <a:ext cx="139664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307665" y="3645024"/>
            <a:ext cx="2352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b="1" dirty="0" smtClean="0">
                <a:solidFill>
                  <a:srgbClr val="003F76"/>
                </a:solidFill>
              </a:rPr>
              <a:t>Pushover</a:t>
            </a:r>
            <a:r>
              <a:rPr lang="es-CL" altLang="es-ES" b="1" dirty="0" smtClean="0">
                <a:solidFill>
                  <a:srgbClr val="003F76"/>
                </a:solidFill>
              </a:rPr>
              <a:t>  Simplificado</a:t>
            </a:r>
            <a:endParaRPr lang="es-CL" altLang="es-ES" b="1" dirty="0">
              <a:solidFill>
                <a:srgbClr val="003F76"/>
              </a:solidFill>
            </a:endParaRPr>
          </a:p>
        </p:txBody>
      </p:sp>
      <p:pic>
        <p:nvPicPr>
          <p:cNvPr id="9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8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412776"/>
            <a:ext cx="7461597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412776"/>
            <a:ext cx="7461597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relaciona con limitar el daño </a:t>
            </a:r>
            <a:r>
              <a:rPr lang="es-CL" sz="2400" kern="1300" spc="30" dirty="0" smtClean="0">
                <a:solidFill>
                  <a:schemeClr val="bg1"/>
                </a:solidFill>
                <a:latin typeface="Arial"/>
                <a:cs typeface="Arial"/>
              </a:rPr>
              <a:t>↔ funcionalidad</a:t>
            </a: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412776"/>
            <a:ext cx="7461597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relaciona con limitar el daño </a:t>
            </a:r>
            <a:r>
              <a:rPr lang="es-CL" sz="2400" kern="1300" spc="30" dirty="0" smtClean="0">
                <a:solidFill>
                  <a:schemeClr val="bg1"/>
                </a:solidFill>
                <a:latin typeface="Arial"/>
                <a:cs typeface="Arial"/>
              </a:rPr>
              <a:t>↔ funcionalidad</a:t>
            </a: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daño requiere de modelos no-lineales</a:t>
            </a: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3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412776"/>
            <a:ext cx="7461597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relaciona con limitar el daño </a:t>
            </a:r>
            <a:r>
              <a:rPr lang="es-CL" sz="2400" kern="1300" spc="30" dirty="0" smtClean="0">
                <a:solidFill>
                  <a:schemeClr val="bg1"/>
                </a:solidFill>
                <a:latin typeface="Arial"/>
                <a:cs typeface="Arial"/>
              </a:rPr>
              <a:t>↔ funcionalidad</a:t>
            </a: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daño requiere de modelos no-lineales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actualidad, el PBD establece los mejores procedimientos para evaluar daño y desempeño </a:t>
            </a: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8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3608" y="1412776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rgbClr val="FFFF00"/>
                </a:solidFill>
              </a:rPr>
              <a:t>Resiliencia es la capacidad de recuperarse y volver a funcionamiento normal luego de un evento adverso.</a:t>
            </a:r>
            <a:endParaRPr lang="es-CL" sz="3200" dirty="0">
              <a:solidFill>
                <a:srgbClr val="FFFF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9552" y="478413"/>
            <a:ext cx="820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y Desempeño Sísmico</a:t>
            </a: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2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412776"/>
            <a:ext cx="7461597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relaciona con limitar el daño </a:t>
            </a:r>
            <a:r>
              <a:rPr lang="es-CL" sz="2400" kern="1300" spc="30" dirty="0" smtClean="0">
                <a:solidFill>
                  <a:schemeClr val="bg1"/>
                </a:solidFill>
                <a:latin typeface="Arial"/>
                <a:cs typeface="Arial"/>
              </a:rPr>
              <a:t>↔ funcionalidad</a:t>
            </a: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daño requiere de modelos no-lineales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actualidad, el PBD establece los mejores procedimientos para evaluar daño y desempeño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obstante, el PBD no es aun práctico como aplicación diaria en proyectos normales</a:t>
            </a: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412776"/>
            <a:ext cx="7461597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relaciona con limitar el daño </a:t>
            </a:r>
            <a:r>
              <a:rPr lang="es-CL" sz="2400" kern="1300" spc="30" dirty="0" smtClean="0">
                <a:solidFill>
                  <a:schemeClr val="bg1"/>
                </a:solidFill>
                <a:latin typeface="Arial"/>
                <a:cs typeface="Arial"/>
              </a:rPr>
              <a:t>↔ funcionalidad</a:t>
            </a: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daño requiere de modelos no-lineales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actualidad, el PBD establece los mejores procedimientos para evaluar daño y desempeño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obstante, el PBD no es aun práctico como aplicación diaria en proyectos normales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alternativa, cuando se usan normas de tipo prescriptivo, se debe contemplar adicionalmente un procedimiento explícito para evaluar de daño</a:t>
            </a: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412776"/>
            <a:ext cx="7461597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relaciona con limitar el daño </a:t>
            </a:r>
            <a:r>
              <a:rPr lang="es-CL" sz="2400" kern="1300" spc="30" dirty="0" smtClean="0">
                <a:solidFill>
                  <a:schemeClr val="bg1"/>
                </a:solidFill>
                <a:latin typeface="Arial"/>
                <a:cs typeface="Arial"/>
              </a:rPr>
              <a:t>↔ funcionalidad</a:t>
            </a: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daño requiere de modelos no-lineales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actualidad, el PBD establece los mejores procedimientos para evaluar daño y desempeño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obstante, el PBD no es aun práctico como aplicación diaria en proyectos normales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alternativa, cuando se usan normas de tipo prescriptivo, se debe contemplar adicionalmente un procedimiento explícito para evaluar de daño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Achisina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publicó recientemente una guía para el uso del PBD en Chile.</a:t>
            </a: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11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268760"/>
            <a:ext cx="7632849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Resiliencia: Práctica Chilena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la demanda de desplazamientos usando alta densidad de muros como sistema de cargas laterales para obtener gran rigidez y redundancia.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268760"/>
            <a:ext cx="7632849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Resiliencia: Práctica Chilena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la demanda de desplazamientos usando alta densidad de muros como sistema de cargas laterales para obtener gran rigidez y redundancia.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Adopta de dos niveles de sismo de diseño (DE), uno para proveer resistencia (</a:t>
            </a:r>
            <a:r>
              <a:rPr lang="es-CL" sz="24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Fuerzas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otro para control de daño en muros (</a:t>
            </a:r>
            <a:r>
              <a:rPr lang="es-CL" sz="24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 lateral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268760"/>
            <a:ext cx="7632849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Resiliencia: Práctica Chilena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la demanda de desplazamientos usando alta densidad de muros como sistema de cargas laterales para obtener gran rigidez y redundancia.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Adopta de dos niveles de sismo de diseño (DE), uno para proveer resistencia (</a:t>
            </a:r>
            <a:r>
              <a:rPr lang="es-CL" sz="24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Fuerzas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otro para control de daño en muros (</a:t>
            </a:r>
            <a:r>
              <a:rPr lang="es-CL" sz="24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 lateral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control de daño estructural en muros se 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 </a:t>
            </a: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limitando las deformaciones 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unitarias</a:t>
            </a:r>
            <a:r>
              <a:rPr lang="es-CL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28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s-CL" sz="2000" i="1" baseline="-25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CL" sz="2800" i="1" kern="1300" spc="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  </a:t>
            </a:r>
            <a:r>
              <a:rPr lang="el-GR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i="1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268760"/>
            <a:ext cx="7632849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Resiliencia: Práctica Chilena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la demanda de desplazamientos usando alta densidad de muros como sistema de cargas laterales para obtener gran rigidez y redundancia.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Adopta de dos niveles de sismo de diseño (DE), uno para proveer resistencia (</a:t>
            </a:r>
            <a:r>
              <a:rPr lang="es-CL" sz="24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Fuerzas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otro para control de daño en muros (</a:t>
            </a:r>
            <a:r>
              <a:rPr lang="es-CL" sz="24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 lateral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control de daño estructural en muros se 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 </a:t>
            </a: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limitando las deformaciones 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unitarias</a:t>
            </a:r>
            <a:r>
              <a:rPr lang="es-CL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28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s-CL" sz="2000" i="1" baseline="-25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CL" sz="2800" i="1" kern="1300" spc="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  </a:t>
            </a:r>
            <a:r>
              <a:rPr lang="el-GR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i="1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 incorporación de elementos de borde confinados para asegurar comportamiento dúctil.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64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xmlns="" id="{A4C1463E-5BEE-4E14-8CA4-7B3068737817}"/>
              </a:ext>
            </a:extLst>
          </p:cNvPr>
          <p:cNvSpPr txBox="1">
            <a:spLocks/>
          </p:cNvSpPr>
          <p:nvPr/>
        </p:nvSpPr>
        <p:spPr>
          <a:xfrm>
            <a:off x="1043607" y="1268760"/>
            <a:ext cx="7632849" cy="5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000"/>
              </a:buClr>
              <a:defRPr/>
            </a:pPr>
            <a:r>
              <a:rPr lang="es-CL" sz="2800" kern="1300" spc="3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Resiliencia: Práctica Chilena</a:t>
            </a:r>
            <a:endParaRPr lang="es-CL" sz="2400" kern="1300" spc="3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la demanda de desplazamientos usando alta densidad de muros como sistema de cargas laterales para obtener gran rigidez y redundancia.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Adopta de dos niveles de sismo de diseño (DE), uno para proveer resistencia (</a:t>
            </a:r>
            <a:r>
              <a:rPr lang="es-CL" sz="24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Fuerzas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 otro para control de daño en muros (</a:t>
            </a:r>
            <a:r>
              <a:rPr lang="es-CL" sz="2400" i="1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 lateral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control de daño estructural en muros se 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 </a:t>
            </a: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limitando las deformaciones 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unitarias</a:t>
            </a:r>
            <a:r>
              <a:rPr lang="es-CL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L" sz="28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s-CL" sz="2000" i="1" baseline="-25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CL" sz="2800" i="1" kern="1300" spc="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  </a:t>
            </a:r>
            <a:r>
              <a:rPr lang="el-GR" sz="28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i="1" baseline="-2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 incorporación de elementos de borde confinados para asegurar comportamiento dúctil.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diseño por capacidad permite evitar fallas por corte</a:t>
            </a:r>
            <a:r>
              <a:rPr lang="es-CL" sz="2400" kern="13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Aun no es obligatorio </a:t>
            </a:r>
            <a:r>
              <a:rPr lang="es-CL" sz="2400" kern="1300" spc="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Chile.</a:t>
            </a: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s-CL" sz="2400" kern="1300" spc="3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1348"/>
              </a:buClr>
              <a:buFont typeface="Wingdings" pitchFamily="2" charset="2"/>
              <a:buChar char="§"/>
              <a:defRPr/>
            </a:pPr>
            <a:endParaRPr lang="en-US" sz="700" spc="-1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971600" y="457508"/>
            <a:ext cx="8712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s-CL" altLang="es-ES" dirty="0" smtClean="0">
                <a:solidFill>
                  <a:srgbClr val="FFC000"/>
                </a:solidFill>
              </a:rPr>
              <a:t>Comentarios Finales</a:t>
            </a:r>
            <a:endParaRPr lang="es-CL" altLang="es-ES" dirty="0">
              <a:solidFill>
                <a:srgbClr val="FFC000"/>
              </a:solidFill>
            </a:endParaRPr>
          </a:p>
        </p:txBody>
      </p:sp>
      <p:pic>
        <p:nvPicPr>
          <p:cNvPr id="4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66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rlagos\Mis documentos\Mis imágenes\Costanera_Center_ Contexto 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7"/>
          <a:stretch/>
        </p:blipFill>
        <p:spPr bwMode="auto">
          <a:xfrm>
            <a:off x="0" y="-27384"/>
            <a:ext cx="9180512" cy="53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87624" y="1124744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rgbClr val="FFFF00"/>
                </a:solidFill>
              </a:rPr>
              <a:t>Gracias!</a:t>
            </a:r>
            <a:endParaRPr lang="es-ES" sz="5400" dirty="0">
              <a:solidFill>
                <a:srgbClr val="FFFF00"/>
              </a:solidFill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323528" y="5383094"/>
            <a:ext cx="9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Resiliencia Sísmica  </a:t>
            </a:r>
          </a:p>
          <a:p>
            <a:r>
              <a:rPr lang="es-C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Un objetivo de la Ingeniería Estructural Chilena</a:t>
            </a:r>
            <a:endParaRPr lang="es-CL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6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71600" y="1052736"/>
            <a:ext cx="6109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57200" indent="-457200" eaLnBrk="1" hangingPunct="1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Concrete Ratio Index </a:t>
            </a:r>
            <a:r>
              <a:rPr lang="en-US" sz="2800" i="1" dirty="0">
                <a:solidFill>
                  <a:schemeClr val="bg1"/>
                </a:solidFill>
              </a:rPr>
              <a:t>(m</a:t>
            </a:r>
            <a:r>
              <a:rPr lang="en-US" sz="2800" i="1" baseline="30000" dirty="0">
                <a:solidFill>
                  <a:schemeClr val="bg1"/>
                </a:solidFill>
              </a:rPr>
              <a:t>3</a:t>
            </a:r>
            <a:r>
              <a:rPr lang="en-US" sz="2800" i="1" dirty="0">
                <a:solidFill>
                  <a:schemeClr val="bg1"/>
                </a:solidFill>
              </a:rPr>
              <a:t>/m</a:t>
            </a:r>
            <a:r>
              <a:rPr lang="en-US" sz="2800" i="1" baseline="30000" dirty="0">
                <a:solidFill>
                  <a:schemeClr val="bg1"/>
                </a:solidFill>
              </a:rPr>
              <a:t>2</a:t>
            </a:r>
            <a:r>
              <a:rPr lang="en-US" sz="2800" i="1" dirty="0">
                <a:solidFill>
                  <a:schemeClr val="bg1"/>
                </a:solidFill>
              </a:rPr>
              <a:t>)</a:t>
            </a:r>
            <a:endParaRPr lang="en-US" sz="2400" i="1" dirty="0">
              <a:solidFill>
                <a:schemeClr val="bg1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187624" y="1807814"/>
            <a:ext cx="6264696" cy="4435243"/>
            <a:chOff x="1187624" y="1988840"/>
            <a:chExt cx="6264696" cy="4435243"/>
          </a:xfrm>
        </p:grpSpPr>
        <p:grpSp>
          <p:nvGrpSpPr>
            <p:cNvPr id="5" name="4 Grupo"/>
            <p:cNvGrpSpPr/>
            <p:nvPr/>
          </p:nvGrpSpPr>
          <p:grpSpPr>
            <a:xfrm>
              <a:off x="1187624" y="1988840"/>
              <a:ext cx="6041383" cy="4435243"/>
              <a:chOff x="70992" y="116632"/>
              <a:chExt cx="3845936" cy="3383675"/>
            </a:xfrm>
          </p:grpSpPr>
          <p:pic>
            <p:nvPicPr>
              <p:cNvPr id="3993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92" y="116632"/>
                <a:ext cx="3845936" cy="3383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8 Paralelogramo"/>
              <p:cNvSpPr/>
              <p:nvPr/>
            </p:nvSpPr>
            <p:spPr>
              <a:xfrm>
                <a:off x="827584" y="599359"/>
                <a:ext cx="1944216" cy="2572825"/>
              </a:xfrm>
              <a:prstGeom prst="parallelogram">
                <a:avLst>
                  <a:gd name="adj" fmla="val 29688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2240" y="4183064"/>
              <a:ext cx="720080" cy="700706"/>
            </a:xfrm>
            <a:prstGeom prst="rect">
              <a:avLst/>
            </a:prstGeom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83529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C000"/>
                </a:solidFill>
              </a:rPr>
              <a:t>Chilean </a:t>
            </a:r>
            <a:r>
              <a:rPr lang="en-US" sz="3600" dirty="0" smtClean="0">
                <a:solidFill>
                  <a:srgbClr val="FFC000"/>
                </a:solidFill>
              </a:rPr>
              <a:t>Practice: </a:t>
            </a:r>
            <a:r>
              <a:rPr lang="en-US" sz="2800" dirty="0" smtClean="0"/>
              <a:t>Impact on structural cost</a:t>
            </a:r>
            <a:endParaRPr lang="en-US" sz="2800" dirty="0"/>
          </a:p>
        </p:txBody>
      </p:sp>
      <p:pic>
        <p:nvPicPr>
          <p:cNvPr id="10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3608" y="1412776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rgbClr val="FFFF00"/>
                </a:solidFill>
              </a:rPr>
              <a:t>Resiliencia es la capacidad de recuperarse y volver a funcionamiento normal luego de un evento adverso.</a:t>
            </a:r>
            <a:endParaRPr lang="es-CL" sz="3200" dirty="0">
              <a:solidFill>
                <a:srgbClr val="FFFF00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4788024" y="1916832"/>
            <a:ext cx="2808312" cy="6048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9552" y="478413"/>
            <a:ext cx="820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y Desempeño Sísmico</a:t>
            </a:r>
          </a:p>
        </p:txBody>
      </p:sp>
      <p:pic>
        <p:nvPicPr>
          <p:cNvPr id="5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71600" y="1052736"/>
            <a:ext cx="6109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57200" indent="-457200" eaLnBrk="1" hangingPunct="1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Steel Ratio Index </a:t>
            </a:r>
            <a:r>
              <a:rPr lang="en-US" sz="2800" i="1" dirty="0">
                <a:solidFill>
                  <a:schemeClr val="bg1"/>
                </a:solidFill>
              </a:rPr>
              <a:t>(kg/m</a:t>
            </a:r>
            <a:r>
              <a:rPr lang="en-US" sz="2800" i="1" baseline="30000" dirty="0">
                <a:solidFill>
                  <a:schemeClr val="bg1"/>
                </a:solidFill>
              </a:rPr>
              <a:t>2</a:t>
            </a:r>
            <a:r>
              <a:rPr lang="en-US" sz="2800" i="1" dirty="0">
                <a:solidFill>
                  <a:schemeClr val="bg1"/>
                </a:solidFill>
              </a:rPr>
              <a:t>)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86" y="1735806"/>
            <a:ext cx="7001834" cy="4274643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83529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C000"/>
                </a:solidFill>
              </a:rPr>
              <a:t>Chilean </a:t>
            </a:r>
            <a:r>
              <a:rPr lang="en-US" sz="3600" dirty="0" smtClean="0">
                <a:solidFill>
                  <a:srgbClr val="FFC000"/>
                </a:solidFill>
              </a:rPr>
              <a:t>Practice: </a:t>
            </a:r>
            <a:r>
              <a:rPr lang="en-US" sz="2800" dirty="0" smtClean="0"/>
              <a:t>Impact on structural cost</a:t>
            </a:r>
            <a:endParaRPr lang="en-US" sz="2800" dirty="0"/>
          </a:p>
        </p:txBody>
      </p:sp>
      <p:pic>
        <p:nvPicPr>
          <p:cNvPr id="5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CuadroTexto"/>
          <p:cNvSpPr txBox="1"/>
          <p:nvPr/>
        </p:nvSpPr>
        <p:spPr>
          <a:xfrm>
            <a:off x="2555776" y="6053226"/>
            <a:ext cx="412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Source: CTBUH Journal – 2010 Issue II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75911"/>
            <a:ext cx="2448273" cy="1754619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339752" y="1628800"/>
            <a:ext cx="6516216" cy="4503405"/>
            <a:chOff x="2339752" y="1845985"/>
            <a:chExt cx="6516216" cy="4503405"/>
          </a:xfrm>
        </p:grpSpPr>
        <p:pic>
          <p:nvPicPr>
            <p:cNvPr id="3" name="Imagen 2" descr="Recorte de pantalla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1917074"/>
              <a:ext cx="6300192" cy="4427747"/>
            </a:xfrm>
            <a:prstGeom prst="rect">
              <a:avLst/>
            </a:prstGeom>
          </p:spPr>
        </p:pic>
        <p:sp>
          <p:nvSpPr>
            <p:cNvPr id="16" name="8 Paralelogramo">
              <a:extLst>
                <a:ext uri="{FF2B5EF4-FFF2-40B4-BE49-F238E27FC236}">
                  <a16:creationId xmlns:a16="http://schemas.microsoft.com/office/drawing/2014/main" xmlns="" id="{00000000-0008-0000-0100-000009000000}"/>
                </a:ext>
              </a:extLst>
            </p:cNvPr>
            <p:cNvSpPr/>
            <p:nvPr/>
          </p:nvSpPr>
          <p:spPr>
            <a:xfrm>
              <a:off x="3169121" y="4653136"/>
              <a:ext cx="1906935" cy="1080120"/>
            </a:xfrm>
            <a:prstGeom prst="parallelogram">
              <a:avLst>
                <a:gd name="adj" fmla="val 84348"/>
              </a:avLst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s-CL" sz="1100"/>
            </a:p>
          </p:txBody>
        </p:sp>
        <p:sp>
          <p:nvSpPr>
            <p:cNvPr id="5" name="Flecha: a la derecha 4"/>
            <p:cNvSpPr/>
            <p:nvPr/>
          </p:nvSpPr>
          <p:spPr>
            <a:xfrm>
              <a:off x="2339752" y="4797152"/>
              <a:ext cx="504056" cy="432048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2 CuadroTexto"/>
            <p:cNvSpPr txBox="1"/>
            <p:nvPr/>
          </p:nvSpPr>
          <p:spPr>
            <a:xfrm>
              <a:off x="2555776" y="1845985"/>
              <a:ext cx="630019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Structural Steel Weight vs Height of a Tall Building</a:t>
              </a:r>
            </a:p>
          </p:txBody>
        </p:sp>
        <p:sp>
          <p:nvSpPr>
            <p:cNvPr id="18" name="2 CuadroTexto"/>
            <p:cNvSpPr txBox="1"/>
            <p:nvPr/>
          </p:nvSpPr>
          <p:spPr>
            <a:xfrm>
              <a:off x="2555776" y="5949280"/>
              <a:ext cx="630019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Structural Steel Quantities (</a:t>
              </a:r>
              <a:r>
                <a:rPr lang="en-US" sz="2000" dirty="0" err="1"/>
                <a:t>kgf</a:t>
              </a:r>
              <a:r>
                <a:rPr lang="en-US" sz="2000" dirty="0"/>
                <a:t>/m</a:t>
              </a:r>
              <a:r>
                <a:rPr lang="en-US" sz="2000" baseline="30000" dirty="0"/>
                <a:t>2</a:t>
              </a:r>
              <a:r>
                <a:rPr lang="en-US" sz="2000" dirty="0"/>
                <a:t>)</a:t>
              </a:r>
            </a:p>
          </p:txBody>
        </p: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1600" y="1052736"/>
            <a:ext cx="6109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57200" indent="-457200" eaLnBrk="1" hangingPunct="1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Steel Ratio Index </a:t>
            </a:r>
            <a:r>
              <a:rPr lang="en-US" sz="2800" i="1" dirty="0">
                <a:solidFill>
                  <a:schemeClr val="bg1"/>
                </a:solidFill>
              </a:rPr>
              <a:t>(kg/m</a:t>
            </a:r>
            <a:r>
              <a:rPr lang="en-US" sz="2800" i="1" baseline="30000" dirty="0">
                <a:solidFill>
                  <a:schemeClr val="bg1"/>
                </a:solidFill>
              </a:rPr>
              <a:t>2</a:t>
            </a:r>
            <a:r>
              <a:rPr lang="en-US" sz="2800" i="1" dirty="0">
                <a:solidFill>
                  <a:schemeClr val="bg1"/>
                </a:solidFill>
              </a:rPr>
              <a:t>)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83568" y="332656"/>
            <a:ext cx="83529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C000"/>
                </a:solidFill>
              </a:rPr>
              <a:t>Chilean </a:t>
            </a:r>
            <a:r>
              <a:rPr lang="en-US" sz="3600" dirty="0" smtClean="0">
                <a:solidFill>
                  <a:srgbClr val="FFC000"/>
                </a:solidFill>
              </a:rPr>
              <a:t>Practice: </a:t>
            </a:r>
            <a:r>
              <a:rPr lang="en-US" sz="2800" dirty="0" smtClean="0"/>
              <a:t>Impact on structural cost</a:t>
            </a:r>
            <a:endParaRPr lang="en-US" sz="2800" dirty="0"/>
          </a:p>
        </p:txBody>
      </p:sp>
      <p:pic>
        <p:nvPicPr>
          <p:cNvPr id="12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3608" y="1412776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rgbClr val="FFFF00"/>
                </a:solidFill>
              </a:rPr>
              <a:t>Resiliencia es la capacidad de recuperarse y volver a funcionamiento normal luego de un evento adverso.</a:t>
            </a:r>
            <a:endParaRPr lang="es-CL" sz="3200" dirty="0">
              <a:solidFill>
                <a:srgbClr val="FFFF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24000" y="3212976"/>
            <a:ext cx="7912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</a:rPr>
              <a:t>Estrategias usuales en el diseño sísmico de edificios: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SLE</a:t>
            </a:r>
            <a:r>
              <a:rPr lang="es-CL" sz="2800" dirty="0" smtClean="0">
                <a:solidFill>
                  <a:schemeClr val="bg1"/>
                </a:solidFill>
              </a:rPr>
              <a:t>  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Evitar daño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DE</a:t>
            </a:r>
            <a:r>
              <a:rPr lang="es-CL" sz="2800" dirty="0" smtClean="0">
                <a:solidFill>
                  <a:schemeClr val="bg1"/>
                </a:solidFill>
              </a:rPr>
              <a:t>   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Permitir daño reparable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MCE</a:t>
            </a:r>
            <a:r>
              <a:rPr lang="es-CL" sz="2800" dirty="0" smtClean="0">
                <a:solidFill>
                  <a:schemeClr val="bg1"/>
                </a:solidFill>
              </a:rPr>
              <a:t>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Evitar colapso </a:t>
            </a:r>
            <a:r>
              <a:rPr lang="en-US" sz="2800" dirty="0" smtClean="0">
                <a:solidFill>
                  <a:schemeClr val="bg1"/>
                </a:solidFill>
              </a:rPr>
              <a:t> 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4788024" y="1916832"/>
            <a:ext cx="2808312" cy="6048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9552" y="478413"/>
            <a:ext cx="820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y Desempeño Sísmico</a:t>
            </a:r>
          </a:p>
        </p:txBody>
      </p:sp>
      <p:pic>
        <p:nvPicPr>
          <p:cNvPr id="6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4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3608" y="1412776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rgbClr val="FFFF00"/>
                </a:solidFill>
              </a:rPr>
              <a:t>Resiliencia es la capacidad de recuperarse y volver a funcionamiento normal luego de un evento adverso.</a:t>
            </a:r>
            <a:endParaRPr lang="es-CL" sz="3200" dirty="0">
              <a:solidFill>
                <a:srgbClr val="FFFF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24000" y="3212976"/>
            <a:ext cx="7912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</a:rPr>
              <a:t>Estrategias usuales en el diseño sísmico de edificios: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SLE</a:t>
            </a:r>
            <a:r>
              <a:rPr lang="es-CL" sz="2800" dirty="0" smtClean="0">
                <a:solidFill>
                  <a:schemeClr val="bg1"/>
                </a:solidFill>
              </a:rPr>
              <a:t>  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Evitar daño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DE</a:t>
            </a:r>
            <a:r>
              <a:rPr lang="es-CL" sz="2800" dirty="0" smtClean="0">
                <a:solidFill>
                  <a:schemeClr val="bg1"/>
                </a:solidFill>
              </a:rPr>
              <a:t>   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Permitir daño reparable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MCE</a:t>
            </a:r>
            <a:r>
              <a:rPr lang="es-CL" sz="2800" dirty="0" smtClean="0">
                <a:solidFill>
                  <a:schemeClr val="bg1"/>
                </a:solidFill>
              </a:rPr>
              <a:t>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Evitar colapso </a:t>
            </a:r>
            <a:r>
              <a:rPr lang="en-US" sz="2800" dirty="0" smtClean="0">
                <a:solidFill>
                  <a:schemeClr val="bg1"/>
                </a:solidFill>
              </a:rPr>
              <a:t> 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4788024" y="1916832"/>
            <a:ext cx="2808312" cy="6048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 redondeado"/>
          <p:cNvSpPr/>
          <p:nvPr/>
        </p:nvSpPr>
        <p:spPr>
          <a:xfrm>
            <a:off x="2771800" y="3717031"/>
            <a:ext cx="3935240" cy="8640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Arco"/>
          <p:cNvSpPr/>
          <p:nvPr/>
        </p:nvSpPr>
        <p:spPr>
          <a:xfrm>
            <a:off x="6804248" y="2197606"/>
            <a:ext cx="2016224" cy="1951472"/>
          </a:xfrm>
          <a:prstGeom prst="arc">
            <a:avLst>
              <a:gd name="adj1" fmla="val 16259379"/>
              <a:gd name="adj2" fmla="val 5187521"/>
            </a:avLst>
          </a:prstGeom>
          <a:ln w="38100">
            <a:solidFill>
              <a:srgbClr val="92D05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9552" y="478413"/>
            <a:ext cx="820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y Desempeño Sísmico</a:t>
            </a:r>
          </a:p>
        </p:txBody>
      </p:sp>
      <p:pic>
        <p:nvPicPr>
          <p:cNvPr id="9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3608" y="1412776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rgbClr val="FFFF00"/>
                </a:solidFill>
              </a:rPr>
              <a:t>Resiliencia es la capacidad de recuperarse y volver a funcionamiento normal luego de un evento adverso.</a:t>
            </a:r>
            <a:endParaRPr lang="es-CL" sz="3200" dirty="0">
              <a:solidFill>
                <a:srgbClr val="FFFF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24000" y="3212976"/>
            <a:ext cx="7912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</a:rPr>
              <a:t>Estrategias usuales en el diseño sísmico de edificios: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SLE</a:t>
            </a:r>
            <a:r>
              <a:rPr lang="es-CL" sz="2800" dirty="0" smtClean="0">
                <a:solidFill>
                  <a:schemeClr val="bg1"/>
                </a:solidFill>
              </a:rPr>
              <a:t>  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Evitar daño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DE</a:t>
            </a:r>
            <a:r>
              <a:rPr lang="es-CL" sz="2800" dirty="0" smtClean="0">
                <a:solidFill>
                  <a:schemeClr val="bg1"/>
                </a:solidFill>
              </a:rPr>
              <a:t>   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Permitir daño reparable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s-CL" sz="2800" i="1" dirty="0" smtClean="0">
                <a:solidFill>
                  <a:schemeClr val="bg1"/>
                </a:solidFill>
              </a:rPr>
              <a:t>MCE</a:t>
            </a:r>
            <a:r>
              <a:rPr lang="es-CL" sz="2800" dirty="0" smtClean="0">
                <a:solidFill>
                  <a:schemeClr val="bg1"/>
                </a:solidFill>
              </a:rPr>
              <a:t>  </a:t>
            </a:r>
            <a:r>
              <a:rPr lang="es-CL" sz="2800" dirty="0" smtClean="0">
                <a:solidFill>
                  <a:srgbClr val="FFFF00"/>
                </a:solidFill>
              </a:rPr>
              <a:t>→</a:t>
            </a:r>
            <a:r>
              <a:rPr lang="es-CL" sz="2800" dirty="0" smtClean="0">
                <a:solidFill>
                  <a:schemeClr val="bg1"/>
                </a:solidFill>
              </a:rPr>
              <a:t> Evitar colapso </a:t>
            </a:r>
            <a:r>
              <a:rPr lang="en-US" sz="2800" dirty="0" smtClean="0">
                <a:solidFill>
                  <a:schemeClr val="bg1"/>
                </a:solidFill>
              </a:rPr>
              <a:t> 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4788024" y="1916832"/>
            <a:ext cx="2808312" cy="6048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 redondeado"/>
          <p:cNvSpPr/>
          <p:nvPr/>
        </p:nvSpPr>
        <p:spPr>
          <a:xfrm>
            <a:off x="2771800" y="3717031"/>
            <a:ext cx="3935240" cy="8640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Arco"/>
          <p:cNvSpPr/>
          <p:nvPr/>
        </p:nvSpPr>
        <p:spPr>
          <a:xfrm>
            <a:off x="6804248" y="2197606"/>
            <a:ext cx="2016224" cy="1951472"/>
          </a:xfrm>
          <a:prstGeom prst="arc">
            <a:avLst>
              <a:gd name="adj1" fmla="val 16259379"/>
              <a:gd name="adj2" fmla="val 5187521"/>
            </a:avLst>
          </a:prstGeom>
          <a:ln w="38100">
            <a:solidFill>
              <a:srgbClr val="92D05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9552" y="478413"/>
            <a:ext cx="8208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L" sz="3600" dirty="0" smtClean="0">
                <a:solidFill>
                  <a:srgbClr val="FFC000"/>
                </a:solidFill>
              </a:rPr>
              <a:t>Resiliencia y Desempeño Sísmico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5072422" y="4806521"/>
            <a:ext cx="1227770" cy="216024"/>
          </a:xfrm>
          <a:prstGeom prst="straightConnector1">
            <a:avLst/>
          </a:prstGeom>
          <a:ln w="38100">
            <a:solidFill>
              <a:srgbClr val="92D050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6409631" y="4806521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chemeClr val="bg1"/>
                </a:solidFill>
              </a:rPr>
              <a:t>Proteger la Vida</a:t>
            </a:r>
            <a:endParaRPr lang="es-CL" sz="2800" dirty="0">
              <a:solidFill>
                <a:schemeClr val="bg1"/>
              </a:solidFill>
            </a:endParaRPr>
          </a:p>
        </p:txBody>
      </p:sp>
      <p:pic>
        <p:nvPicPr>
          <p:cNvPr id="10" name="headerImage campaign-icon" descr="http://aice.cl/es/newsletter/newsletter52/img/001.jpg"/>
          <p:cNvPicPr>
            <a:picLocks noChangeAspect="1" noChangeArrowheads="1"/>
          </p:cNvPicPr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36230" r="53484" b="31885"/>
          <a:stretch/>
        </p:blipFill>
        <p:spPr bwMode="auto">
          <a:xfrm>
            <a:off x="251520" y="6386844"/>
            <a:ext cx="766972" cy="37289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6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ormaro Medell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5760</TotalTime>
  <Words>3105</Words>
  <Application>Microsoft Office PowerPoint</Application>
  <PresentationFormat>Presentación en pantalla (4:3)</PresentationFormat>
  <Paragraphs>806</Paragraphs>
  <Slides>61</Slides>
  <Notes>38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1_Formaro Medellin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Rene Lagos Contreras</dc:creator>
  <cp:lastModifiedBy>Rene Lagos Contreras</cp:lastModifiedBy>
  <cp:revision>320</cp:revision>
  <cp:lastPrinted>2017-11-23T15:59:19Z</cp:lastPrinted>
  <dcterms:created xsi:type="dcterms:W3CDTF">2015-10-15T19:30:01Z</dcterms:created>
  <dcterms:modified xsi:type="dcterms:W3CDTF">2017-11-23T16:52:14Z</dcterms:modified>
</cp:coreProperties>
</file>