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8" r:id="rId3"/>
  </p:sldMasterIdLst>
  <p:notesMasterIdLst>
    <p:notesMasterId r:id="rId33"/>
  </p:notesMasterIdLst>
  <p:sldIdLst>
    <p:sldId id="259" r:id="rId4"/>
    <p:sldId id="472" r:id="rId5"/>
    <p:sldId id="473" r:id="rId6"/>
    <p:sldId id="397" r:id="rId7"/>
    <p:sldId id="390" r:id="rId8"/>
    <p:sldId id="428" r:id="rId9"/>
    <p:sldId id="498" r:id="rId10"/>
    <p:sldId id="475" r:id="rId11"/>
    <p:sldId id="477" r:id="rId12"/>
    <p:sldId id="482" r:id="rId13"/>
    <p:sldId id="478" r:id="rId14"/>
    <p:sldId id="480" r:id="rId15"/>
    <p:sldId id="481" r:id="rId16"/>
    <p:sldId id="491" r:id="rId17"/>
    <p:sldId id="492" r:id="rId18"/>
    <p:sldId id="493" r:id="rId19"/>
    <p:sldId id="474" r:id="rId20"/>
    <p:sldId id="457" r:id="rId21"/>
    <p:sldId id="484" r:id="rId22"/>
    <p:sldId id="483" r:id="rId23"/>
    <p:sldId id="401" r:id="rId24"/>
    <p:sldId id="400" r:id="rId25"/>
    <p:sldId id="485" r:id="rId26"/>
    <p:sldId id="486" r:id="rId27"/>
    <p:sldId id="490" r:id="rId28"/>
    <p:sldId id="487" r:id="rId29"/>
    <p:sldId id="464" r:id="rId30"/>
    <p:sldId id="469" r:id="rId31"/>
    <p:sldId id="470" r:id="rId32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D38D4-1FE8-490D-9721-41AF4E044150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00E62-8AC6-42C8-95FF-F11BB39C2E2B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0434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5206E-641C-4BB5-B420-5AEB732F7AD2}" type="slidenum">
              <a:rPr lang="es-ES" smtClean="0">
                <a:latin typeface="Arial" charset="0"/>
              </a:rPr>
              <a:pPr/>
              <a:t>5</a:t>
            </a:fld>
            <a:endParaRPr lang="es-ES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es-MX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52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C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70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ABCD5-4B57-4D59-BA95-5D84ACDCED8A}" type="slidenum">
              <a:rPr lang="en-US" smtClean="0">
                <a:latin typeface="Arial" charset="0"/>
              </a:rPr>
              <a:pPr/>
              <a:t>24</a:t>
            </a:fld>
            <a:endParaRPr lang="en-US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53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BD29A-A934-4150-BD7F-0C69CBE4D2C7}" type="slidenum">
              <a:rPr lang="en-US" smtClean="0">
                <a:latin typeface="Arial" charset="0"/>
              </a:rPr>
              <a:pPr/>
              <a:t>25</a:t>
            </a:fld>
            <a:endParaRPr lang="en-US" smtClean="0">
              <a:latin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266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CL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3CF23-DD6D-450A-8F75-5DA52AA2C051}" type="slidenum">
              <a:rPr lang="es-ES" smtClean="0"/>
              <a:pPr/>
              <a:t>6</a:t>
            </a:fld>
            <a:endParaRPr lang="es-E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es-MX" smtClean="0"/>
          </a:p>
        </p:txBody>
      </p:sp>
    </p:spTree>
    <p:extLst>
      <p:ext uri="{BB962C8B-B14F-4D97-AF65-F5344CB8AC3E}">
        <p14:creationId xmlns:p14="http://schemas.microsoft.com/office/powerpoint/2010/main" val="4106360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5206E-641C-4BB5-B420-5AEB732F7AD2}" type="slidenum">
              <a:rPr lang="es-ES" smtClean="0">
                <a:latin typeface="Arial" charset="0"/>
              </a:rPr>
              <a:pPr/>
              <a:t>7</a:t>
            </a:fld>
            <a:endParaRPr lang="es-ES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4358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es-MX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44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39ABDC-1B59-4C83-9003-24E57FC03421}" type="slidenum">
              <a:rPr lang="es-ES_tradnl" altLang="es-ES"/>
              <a:pPr/>
              <a:t>11</a:t>
            </a:fld>
            <a:endParaRPr lang="es-ES_tradnl" altLang="es-E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7458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A2B7D55-F33E-400F-A128-F7E5917750B3}" type="slidenum">
              <a:rPr lang="es-ES" altLang="es-ES"/>
              <a:pPr eaLnBrk="1" hangingPunct="1"/>
              <a:t>14</a:t>
            </a:fld>
            <a:endParaRPr lang="es-ES" altLang="es-E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</p:spPr>
        <p:txBody>
          <a:bodyPr/>
          <a:lstStyle/>
          <a:p>
            <a:pPr eaLnBrk="1" hangingPunct="1"/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78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3CD62D-467B-47E8-93E8-590C1CB1B277}" type="slidenum">
              <a:rPr lang="es-ES" altLang="es-ES"/>
              <a:pPr eaLnBrk="1" hangingPunct="1"/>
              <a:t>15</a:t>
            </a:fld>
            <a:endParaRPr lang="es-ES" altLang="es-ES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84" tIns="49091" rIns="98184" bIns="49091" anchor="b"/>
          <a:lstStyle>
            <a:lvl1pPr defTabSz="903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076B178-38CF-4EB8-8301-C55E26E89311}" type="slidenum">
              <a:rPr lang="en-US" altLang="es-ES" sz="1300"/>
              <a:pPr algn="r" eaLnBrk="1" hangingPunct="1"/>
              <a:t>15</a:t>
            </a:fld>
            <a:endParaRPr lang="en-US" altLang="es-ES" sz="1300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881" tIns="46440" rIns="92881" bIns="46440"/>
          <a:lstStyle/>
          <a:p>
            <a:pPr eaLnBrk="1" hangingPunct="1">
              <a:spcBef>
                <a:spcPct val="0"/>
              </a:spcBef>
            </a:pPr>
            <a:endParaRPr lang="es-ES" altLang="es-ES" sz="2000" b="1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86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31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A0B191D-0707-47F9-BEC0-D2010BF3262E}" type="slidenum">
              <a:rPr lang="es-ES" altLang="es-ES"/>
              <a:pPr eaLnBrk="1" hangingPunct="1"/>
              <a:t>16</a:t>
            </a:fld>
            <a:endParaRPr lang="es-ES" altLang="es-E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14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9" tIns="48319" rIns="96639" bIns="48319" anchor="b"/>
          <a:lstStyle>
            <a:lvl1pPr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A70AB57-78B7-4EA3-B0AE-26570923C538}" type="slidenum">
              <a:rPr lang="en-US" altLang="es-ES"/>
              <a:pPr eaLnBrk="1" hangingPunct="1"/>
              <a:t>17</a:t>
            </a:fld>
            <a:endParaRPr lang="en-US" altLang="es-E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59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00E62-8AC6-42C8-95FF-F11BB39C2E2B}" type="slidenum">
              <a:rPr lang="es-CO" smtClean="0"/>
              <a:pPr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476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nterior GEPU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6696744" cy="980728"/>
          </a:xfrm>
        </p:spPr>
        <p:txBody>
          <a:bodyPr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0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045BC2E-4BD9-4B1A-A358-22660725B6D5}" type="datetimeFigureOut">
              <a:rPr lang="es-ES" smtClean="0"/>
              <a:pPr/>
              <a:t>21/11/2017</a:t>
            </a:fld>
            <a:endParaRPr lang="es-ES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F033D25-BC8C-4443-AB0D-BDDFA92F59F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733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nterior GEPU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241300" y="527050"/>
            <a:ext cx="8507413" cy="5422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117A7-2466-496D-AA8D-AAA7698317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01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533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28775"/>
            <a:ext cx="4038600" cy="4619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28775"/>
            <a:ext cx="4038600" cy="2233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014788"/>
            <a:ext cx="4038600" cy="22336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8A1DB-5F46-4ABB-A59D-2CEEBD55F9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3798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BC2E-4BD9-4B1A-A358-22660725B6D5}" type="datetimeFigureOut">
              <a:rPr lang="es-ES" smtClean="0"/>
              <a:pPr/>
              <a:t>21/11/2017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33D25-BC8C-4443-AB0D-BDDFA92F59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533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28775"/>
            <a:ext cx="4038600" cy="4619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619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7723E-CA68-4A7D-ADF8-AE65F6695C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213" y="765175"/>
            <a:ext cx="7772400" cy="7143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700213"/>
            <a:ext cx="7772400" cy="4700587"/>
          </a:xfrm>
        </p:spPr>
        <p:txBody>
          <a:bodyPr/>
          <a:lstStyle/>
          <a:p>
            <a:pPr lvl="0"/>
            <a:endParaRPr lang="es-CL" noProof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8101013" y="6597650"/>
            <a:ext cx="1042987" cy="1889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7A701-7E85-4859-BC9F-844ADDA837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3933056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15616" y="5445224"/>
            <a:ext cx="6400800" cy="9605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Picture 7" descr="logoGEPUCconlogoUCTransp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5776758" y="1094069"/>
            <a:ext cx="3376458" cy="1285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588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8613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7898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027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575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19876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9356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3149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4966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61137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472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nterior GEPU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6696744" cy="980728"/>
          </a:xfrm>
        </p:spPr>
        <p:txBody>
          <a:bodyPr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0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045BC2E-4BD9-4B1A-A358-22660725B6D5}" type="datetimeFigureOut">
              <a:rPr lang="es-ES" smtClean="0"/>
              <a:pPr/>
              <a:t>21/11/2017</a:t>
            </a:fld>
            <a:endParaRPr lang="es-ES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F033D25-BC8C-4443-AB0D-BDDFA92F59F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65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2396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213" y="765175"/>
            <a:ext cx="7772400" cy="7143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700213"/>
            <a:ext cx="7772400" cy="4700587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396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706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nterior GEPU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6696744" cy="980728"/>
          </a:xfrm>
        </p:spPr>
        <p:txBody>
          <a:bodyPr>
            <a:noAutofit/>
          </a:bodyPr>
          <a:lstStyle>
            <a:lvl1pPr algn="l"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0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045BC2E-4BD9-4B1A-A358-22660725B6D5}" type="datetimeFigureOut">
              <a:rPr lang="es-ES" smtClean="0"/>
              <a:pPr/>
              <a:t>21/11/2017</a:t>
            </a:fld>
            <a:endParaRPr lang="es-ES"/>
          </a:p>
        </p:txBody>
      </p:sp>
      <p:sp>
        <p:nvSpPr>
          <p:cNvPr id="11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12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F033D25-BC8C-4443-AB0D-BDDFA92F59F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733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7F3CD-C18F-4203-804E-9B3B6A4D0D5D}" type="datetimeFigureOut">
              <a:rPr lang="es-CO" smtClean="0"/>
              <a:pPr/>
              <a:t>21/11/2017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FA60B-1DA7-481B-9DF8-5DD383BE7C03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56" r:id="rId9"/>
    <p:sldLayoutId id="2147483657" r:id="rId10"/>
    <p:sldLayoutId id="2147483658" r:id="rId11"/>
    <p:sldLayoutId id="2147483659" r:id="rId12"/>
    <p:sldLayoutId id="2147483677" r:id="rId13"/>
    <p:sldLayoutId id="2147483660" r:id="rId14"/>
    <p:sldLayoutId id="214748369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518C3-B583-44BB-93FF-6CE675317FB4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729D3-EE9F-4A17-ADE6-2D9726F4F236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6 Imagen" descr="Portada GEPUC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476672"/>
            <a:ext cx="807524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0708B-8C76-4601-8C2A-E6E43628519A}" type="datetimeFigureOut">
              <a:rPr lang="es-CL" smtClean="0"/>
              <a:pPr/>
              <a:t>21-11-2017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425A1-0831-4DF3-B588-39F90BBC7460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204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3" r:id="rId14"/>
    <p:sldLayoutId id="214748369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guras.ppt#-1,14,Sin t&#237;tulo de diapositiva" TargetMode="External"/><Relationship Id="rId2" Type="http://schemas.openxmlformats.org/officeDocument/2006/relationships/hyperlink" Target="figuras.ppt#-1,12,Sin t&#237;tulo de diapositiva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figuras.ppt#-1,8,Sin t&#237;tulo de diapositiva" TargetMode="External"/><Relationship Id="rId4" Type="http://schemas.openxmlformats.org/officeDocument/2006/relationships/hyperlink" Target="figuras.ppt#-1,15,Sin t&#237;tulo de diapositiv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-315416"/>
            <a:ext cx="8352928" cy="3584591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¿</a:t>
            </a:r>
            <a:r>
              <a:rPr lang="es-ES" sz="3600" dirty="0">
                <a:solidFill>
                  <a:schemeClr val="bg1"/>
                </a:solidFill>
              </a:rPr>
              <a:t>Como agregar valor y reducir desperdicios en el proceso de Diseño?</a:t>
            </a:r>
            <a:endParaRPr lang="es-CO" sz="3600" b="1" dirty="0">
              <a:solidFill>
                <a:schemeClr val="bg1"/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755576" y="3873018"/>
            <a:ext cx="7776864" cy="1500198"/>
          </a:xfrm>
        </p:spPr>
        <p:txBody>
          <a:bodyPr>
            <a:noAutofit/>
          </a:bodyPr>
          <a:lstStyle/>
          <a:p>
            <a:r>
              <a:rPr lang="es-CO" sz="2400" b="1" dirty="0" smtClean="0">
                <a:solidFill>
                  <a:srgbClr val="FF0000"/>
                </a:solidFill>
              </a:rPr>
              <a:t>Luis Fernando Alarcón</a:t>
            </a:r>
          </a:p>
          <a:p>
            <a:r>
              <a:rPr lang="es-CO" sz="2400" b="1" dirty="0" smtClean="0">
                <a:solidFill>
                  <a:srgbClr val="FF0000"/>
                </a:solidFill>
              </a:rPr>
              <a:t>Presidente DICTUC SA</a:t>
            </a:r>
          </a:p>
          <a:p>
            <a:r>
              <a:rPr lang="es-CO" sz="2400" b="1" dirty="0" smtClean="0">
                <a:solidFill>
                  <a:srgbClr val="FF0000"/>
                </a:solidFill>
              </a:rPr>
              <a:t>Director Centro de Excelencia en Gestión de Producción PUC</a:t>
            </a:r>
          </a:p>
          <a:p>
            <a:endParaRPr lang="es-CO" sz="2400" b="1" dirty="0">
              <a:solidFill>
                <a:srgbClr val="FF0000"/>
              </a:solidFill>
            </a:endParaRPr>
          </a:p>
          <a:p>
            <a:r>
              <a:rPr lang="es-CO" sz="2400" b="1" dirty="0" smtClean="0">
                <a:solidFill>
                  <a:srgbClr val="FF0000"/>
                </a:solidFill>
              </a:rPr>
              <a:t>Patricio Gahona</a:t>
            </a:r>
            <a:endParaRPr lang="es-CO" sz="2400" b="1" dirty="0">
              <a:solidFill>
                <a:srgbClr val="FF0000"/>
              </a:solidFill>
            </a:endParaRPr>
          </a:p>
          <a:p>
            <a:r>
              <a:rPr lang="es-CO" sz="2400" b="1" dirty="0" smtClean="0">
                <a:solidFill>
                  <a:srgbClr val="FF0000"/>
                </a:solidFill>
              </a:rPr>
              <a:t>Gerente GEPRO Spa</a:t>
            </a:r>
            <a:endParaRPr lang="es-CO" sz="2400" b="1" dirty="0">
              <a:solidFill>
                <a:srgbClr val="FF0000"/>
              </a:solidFill>
            </a:endParaRPr>
          </a:p>
          <a:p>
            <a:endParaRPr lang="es-CO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s-ES"/>
              <a:t>Diagnóstico y Evaluación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685800" y="60198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_tradnl" altLang="es-ES" sz="2400"/>
              <a:t>Distribución del Tiempo de Ciclo (Planos)</a:t>
            </a:r>
            <a:endParaRPr lang="es-ES_tradnl" altLang="es-ES"/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1143000" y="990600"/>
          <a:ext cx="69342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4" name="Hoja de cálculo" r:id="rId3" imgW="9668372" imgH="7382116" progId="Excel.Sheet.8">
                  <p:embed/>
                </p:oleObj>
              </mc:Choice>
              <mc:Fallback>
                <p:oleObj name="Hoja de cálculo" r:id="rId3" imgW="9668372" imgH="738211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990600"/>
                        <a:ext cx="69342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84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altLang="es-ES" dirty="0"/>
              <a:t>Mejorando el Proceso de Diseño</a:t>
            </a:r>
            <a:br>
              <a:rPr lang="es-ES_tradnl" altLang="es-ES" dirty="0"/>
            </a:br>
            <a:r>
              <a:rPr lang="es-ES_tradnl" altLang="es-ES" dirty="0"/>
              <a:t>Implementación de Cambios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10266" name="Group 26"/>
          <p:cNvGrpSpPr>
            <a:grpSpLocks/>
          </p:cNvGrpSpPr>
          <p:nvPr/>
        </p:nvGrpSpPr>
        <p:grpSpPr bwMode="auto">
          <a:xfrm>
            <a:off x="1812925" y="3305175"/>
            <a:ext cx="3784600" cy="1630363"/>
            <a:chOff x="1142" y="2082"/>
            <a:chExt cx="2384" cy="1027"/>
          </a:xfrm>
        </p:grpSpPr>
        <p:sp>
          <p:nvSpPr>
            <p:cNvPr id="10254" name="Oval 14"/>
            <p:cNvSpPr>
              <a:spLocks noChangeArrowheads="1"/>
            </p:cNvSpPr>
            <p:nvPr/>
          </p:nvSpPr>
          <p:spPr bwMode="auto">
            <a:xfrm>
              <a:off x="1142" y="2082"/>
              <a:ext cx="2384" cy="102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253" name="Text Box 13"/>
            <p:cNvSpPr txBox="1">
              <a:spLocks noChangeArrowheads="1"/>
            </p:cNvSpPr>
            <p:nvPr/>
          </p:nvSpPr>
          <p:spPr bwMode="auto">
            <a:xfrm>
              <a:off x="1680" y="2169"/>
              <a:ext cx="10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CL" altLang="es-ES" sz="2400" b="1">
                  <a:solidFill>
                    <a:schemeClr val="tx1"/>
                  </a:solidFill>
                </a:rPr>
                <a:t>Proyecto</a:t>
              </a:r>
            </a:p>
          </p:txBody>
        </p:sp>
      </p:grpSp>
      <p:grpSp>
        <p:nvGrpSpPr>
          <p:cNvPr id="10268" name="Group 28"/>
          <p:cNvGrpSpPr>
            <a:grpSpLocks/>
          </p:cNvGrpSpPr>
          <p:nvPr/>
        </p:nvGrpSpPr>
        <p:grpSpPr bwMode="auto">
          <a:xfrm>
            <a:off x="4949825" y="3805238"/>
            <a:ext cx="1695450" cy="855662"/>
            <a:chOff x="3118" y="2397"/>
            <a:chExt cx="1068" cy="539"/>
          </a:xfrm>
        </p:grpSpPr>
        <p:sp useBgFill="1">
          <p:nvSpPr>
            <p:cNvPr id="10255" name="Oval 15"/>
            <p:cNvSpPr>
              <a:spLocks noChangeArrowheads="1"/>
            </p:cNvSpPr>
            <p:nvPr/>
          </p:nvSpPr>
          <p:spPr bwMode="auto">
            <a:xfrm>
              <a:off x="3118" y="2397"/>
              <a:ext cx="1068" cy="539"/>
            </a:xfrm>
            <a:prstGeom prst="ellipse">
              <a:avLst/>
            </a:prstGeom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3312" y="2496"/>
              <a:ext cx="768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CL" altLang="es-ES" sz="2400" b="1">
                  <a:solidFill>
                    <a:schemeClr val="tx1"/>
                  </a:solidFill>
                </a:rPr>
                <a:t>Cliente</a:t>
              </a:r>
            </a:p>
          </p:txBody>
        </p:sp>
      </p:grp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6248400" y="2209800"/>
            <a:ext cx="1619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L" altLang="es-ES" sz="2400" b="1">
                <a:solidFill>
                  <a:schemeClr val="tx1"/>
                </a:solidFill>
              </a:rPr>
              <a:t>Recursos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1219200" y="5638800"/>
            <a:ext cx="2027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L" altLang="es-ES" sz="2400" b="1">
                <a:solidFill>
                  <a:schemeClr val="tx1"/>
                </a:solidFill>
              </a:rPr>
              <a:t>Información</a:t>
            </a:r>
          </a:p>
        </p:txBody>
      </p:sp>
      <p:grpSp>
        <p:nvGrpSpPr>
          <p:cNvPr id="10270" name="Group 30"/>
          <p:cNvGrpSpPr>
            <a:grpSpLocks/>
          </p:cNvGrpSpPr>
          <p:nvPr/>
        </p:nvGrpSpPr>
        <p:grpSpPr bwMode="auto">
          <a:xfrm>
            <a:off x="2133600" y="3967163"/>
            <a:ext cx="2667000" cy="806450"/>
            <a:chOff x="1344" y="2499"/>
            <a:chExt cx="1680" cy="508"/>
          </a:xfrm>
        </p:grpSpPr>
        <p:sp>
          <p:nvSpPr>
            <p:cNvPr id="10252" name="Text Box 12"/>
            <p:cNvSpPr txBox="1">
              <a:spLocks noChangeArrowheads="1"/>
            </p:cNvSpPr>
            <p:nvPr/>
          </p:nvSpPr>
          <p:spPr bwMode="auto">
            <a:xfrm>
              <a:off x="1344" y="2592"/>
              <a:ext cx="16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CL" altLang="es-ES" sz="2000" b="1">
                  <a:solidFill>
                    <a:schemeClr val="tx1"/>
                  </a:solidFill>
                </a:rPr>
                <a:t>Proceso de Diseño</a:t>
              </a:r>
            </a:p>
          </p:txBody>
        </p:sp>
        <p:sp>
          <p:nvSpPr>
            <p:cNvPr id="10251" name="Oval 11"/>
            <p:cNvSpPr>
              <a:spLocks noChangeArrowheads="1"/>
            </p:cNvSpPr>
            <p:nvPr/>
          </p:nvSpPr>
          <p:spPr bwMode="auto">
            <a:xfrm>
              <a:off x="1409" y="2499"/>
              <a:ext cx="1602" cy="5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267" name="Group 27"/>
          <p:cNvGrpSpPr>
            <a:grpSpLocks/>
          </p:cNvGrpSpPr>
          <p:nvPr/>
        </p:nvGrpSpPr>
        <p:grpSpPr bwMode="auto">
          <a:xfrm>
            <a:off x="1219200" y="2514600"/>
            <a:ext cx="6781800" cy="2743200"/>
            <a:chOff x="768" y="1584"/>
            <a:chExt cx="4272" cy="1728"/>
          </a:xfrm>
        </p:grpSpPr>
        <p:sp>
          <p:nvSpPr>
            <p:cNvPr id="10248" name="Text Box 8"/>
            <p:cNvSpPr txBox="1">
              <a:spLocks noChangeArrowheads="1"/>
            </p:cNvSpPr>
            <p:nvPr/>
          </p:nvSpPr>
          <p:spPr bwMode="auto">
            <a:xfrm>
              <a:off x="2016" y="1728"/>
              <a:ext cx="1442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CL" altLang="es-ES" sz="2400" b="1">
                  <a:solidFill>
                    <a:schemeClr val="tx1"/>
                  </a:solidFill>
                </a:rPr>
                <a:t>Administración</a:t>
              </a:r>
            </a:p>
          </p:txBody>
        </p:sp>
        <p:sp>
          <p:nvSpPr>
            <p:cNvPr id="10257" name="Oval 17"/>
            <p:cNvSpPr>
              <a:spLocks noChangeArrowheads="1"/>
            </p:cNvSpPr>
            <p:nvPr/>
          </p:nvSpPr>
          <p:spPr bwMode="auto">
            <a:xfrm>
              <a:off x="768" y="1584"/>
              <a:ext cx="4272" cy="17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 useBgFill="1">
        <p:nvSpPr>
          <p:cNvPr id="10260" name="AutoShape 20"/>
          <p:cNvSpPr>
            <a:spLocks noChangeArrowheads="1"/>
          </p:cNvSpPr>
          <p:nvPr/>
        </p:nvSpPr>
        <p:spPr bwMode="auto">
          <a:xfrm rot="3305229">
            <a:off x="4837907" y="1529556"/>
            <a:ext cx="323850" cy="5303837"/>
          </a:xfrm>
          <a:prstGeom prst="upDownArrow">
            <a:avLst>
              <a:gd name="adj1" fmla="val 50000"/>
              <a:gd name="adj2" fmla="val 226631"/>
            </a:avLst>
          </a:prstGeom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7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 autoUpdateAnimBg="0"/>
      <p:bldP spid="10259" grpId="0" autoUpdateAnimBg="0"/>
      <p:bldP spid="102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_tradnl" altLang="es-ES" dirty="0">
                <a:solidFill>
                  <a:schemeClr val="bg1"/>
                </a:solidFill>
              </a:rPr>
              <a:t>Control (cont.)</a:t>
            </a:r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143000" y="1143000"/>
          <a:ext cx="68580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1" name="Hoja de cálculo" r:id="rId3" imgW="9658621" imgH="7382116" progId="Excel.Sheet.8">
                  <p:embed/>
                </p:oleObj>
              </mc:Choice>
              <mc:Fallback>
                <p:oleObj name="Hoja de cálculo" r:id="rId3" imgW="9658621" imgH="738211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143000"/>
                        <a:ext cx="68580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85800" y="61722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_tradnl" altLang="es-ES" sz="2400"/>
              <a:t>% de Tiempos de Espera en Proceso</a:t>
            </a:r>
            <a:endParaRPr lang="es-ES_tradnl" alt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5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s-ES"/>
              <a:t>Resultados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6307" name="Rectangle 707"/>
          <p:cNvSpPr>
            <a:spLocks noChangeArrowheads="1"/>
          </p:cNvSpPr>
          <p:nvPr/>
        </p:nvSpPr>
        <p:spPr bwMode="auto">
          <a:xfrm>
            <a:off x="1295400" y="5181600"/>
            <a:ext cx="1600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_tradnl" altLang="es-ES" sz="1400" b="1">
                <a:solidFill>
                  <a:schemeClr val="tx1"/>
                </a:solidFill>
              </a:rPr>
              <a:t>Disminución de 44%</a:t>
            </a:r>
            <a:endParaRPr lang="es-ES_tradnl" altLang="es-ES" sz="1400">
              <a:solidFill>
                <a:schemeClr val="tx1"/>
              </a:solidFill>
            </a:endParaRPr>
          </a:p>
        </p:txBody>
      </p:sp>
      <p:sp>
        <p:nvSpPr>
          <p:cNvPr id="26309" name="Rectangle 709"/>
          <p:cNvSpPr>
            <a:spLocks noChangeArrowheads="1"/>
          </p:cNvSpPr>
          <p:nvPr/>
        </p:nvSpPr>
        <p:spPr bwMode="auto">
          <a:xfrm>
            <a:off x="3810000" y="5181600"/>
            <a:ext cx="17526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s-ES_tradnl" altLang="es-ES" sz="1400" b="1">
                <a:solidFill>
                  <a:schemeClr val="tx1"/>
                </a:solidFill>
              </a:rPr>
              <a:t>Disminución de 53%</a:t>
            </a:r>
            <a:endParaRPr lang="es-ES_tradnl" altLang="es-ES" sz="1400">
              <a:solidFill>
                <a:schemeClr val="tx1"/>
              </a:solidFill>
            </a:endParaRPr>
          </a:p>
        </p:txBody>
      </p:sp>
      <p:grpSp>
        <p:nvGrpSpPr>
          <p:cNvPr id="26326" name="Group 726"/>
          <p:cNvGrpSpPr>
            <a:grpSpLocks/>
          </p:cNvGrpSpPr>
          <p:nvPr/>
        </p:nvGrpSpPr>
        <p:grpSpPr bwMode="auto">
          <a:xfrm>
            <a:off x="3048000" y="1600200"/>
            <a:ext cx="3165475" cy="327025"/>
            <a:chOff x="2112" y="1200"/>
            <a:chExt cx="1994" cy="206"/>
          </a:xfrm>
        </p:grpSpPr>
        <p:sp>
          <p:nvSpPr>
            <p:cNvPr id="26227" name="Rectangle 627"/>
            <p:cNvSpPr>
              <a:spLocks noChangeArrowheads="1"/>
            </p:cNvSpPr>
            <p:nvPr/>
          </p:nvSpPr>
          <p:spPr bwMode="auto">
            <a:xfrm>
              <a:off x="2112" y="1200"/>
              <a:ext cx="154" cy="206"/>
            </a:xfrm>
            <a:prstGeom prst="rect">
              <a:avLst/>
            </a:prstGeom>
            <a:solidFill>
              <a:srgbClr val="00CCFF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228" name="Rectangle 628"/>
            <p:cNvSpPr>
              <a:spLocks noChangeArrowheads="1"/>
            </p:cNvSpPr>
            <p:nvPr/>
          </p:nvSpPr>
          <p:spPr bwMode="auto">
            <a:xfrm>
              <a:off x="2352" y="1200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s-ES_tradnl" altLang="es-ES" sz="2000" b="1">
                  <a:solidFill>
                    <a:schemeClr val="tx1"/>
                  </a:solidFill>
                </a:rPr>
                <a:t>Antes</a:t>
              </a:r>
              <a:endParaRPr lang="es-ES_tradnl" altLang="es-ES" sz="1800">
                <a:solidFill>
                  <a:schemeClr val="tx1"/>
                </a:solidFill>
              </a:endParaRPr>
            </a:p>
          </p:txBody>
        </p:sp>
        <p:sp>
          <p:nvSpPr>
            <p:cNvPr id="26229" name="Rectangle 629"/>
            <p:cNvSpPr>
              <a:spLocks noChangeArrowheads="1"/>
            </p:cNvSpPr>
            <p:nvPr/>
          </p:nvSpPr>
          <p:spPr bwMode="auto">
            <a:xfrm>
              <a:off x="3024" y="1200"/>
              <a:ext cx="178" cy="206"/>
            </a:xfrm>
            <a:prstGeom prst="rect">
              <a:avLst/>
            </a:prstGeom>
            <a:solidFill>
              <a:srgbClr val="993366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230" name="Rectangle 630"/>
            <p:cNvSpPr>
              <a:spLocks noChangeArrowheads="1"/>
            </p:cNvSpPr>
            <p:nvPr/>
          </p:nvSpPr>
          <p:spPr bwMode="auto">
            <a:xfrm>
              <a:off x="3216" y="1200"/>
              <a:ext cx="89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s-ES_tradnl" altLang="es-ES" sz="2000" b="1">
                  <a:solidFill>
                    <a:schemeClr val="tx1"/>
                  </a:solidFill>
                </a:rPr>
                <a:t>Después</a:t>
              </a:r>
              <a:endParaRPr lang="es-ES_tradnl" altLang="es-E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26328" name="Group 728"/>
          <p:cNvGrpSpPr>
            <a:grpSpLocks/>
          </p:cNvGrpSpPr>
          <p:nvPr/>
        </p:nvGrpSpPr>
        <p:grpSpPr bwMode="auto">
          <a:xfrm>
            <a:off x="762000" y="2209800"/>
            <a:ext cx="7696200" cy="2711450"/>
            <a:chOff x="576" y="1392"/>
            <a:chExt cx="4848" cy="1708"/>
          </a:xfrm>
        </p:grpSpPr>
        <p:grpSp>
          <p:nvGrpSpPr>
            <p:cNvPr id="26321" name="Group 721"/>
            <p:cNvGrpSpPr>
              <a:grpSpLocks/>
            </p:cNvGrpSpPr>
            <p:nvPr/>
          </p:nvGrpSpPr>
          <p:grpSpPr bwMode="auto">
            <a:xfrm>
              <a:off x="576" y="1392"/>
              <a:ext cx="4800" cy="1294"/>
              <a:chOff x="912" y="1720"/>
              <a:chExt cx="3840" cy="1032"/>
            </a:xfrm>
          </p:grpSpPr>
          <p:sp>
            <p:nvSpPr>
              <p:cNvPr id="26201" name="Rectangle 601"/>
              <p:cNvSpPr>
                <a:spLocks noChangeArrowheads="1"/>
              </p:cNvSpPr>
              <p:nvPr/>
            </p:nvSpPr>
            <p:spPr bwMode="auto">
              <a:xfrm>
                <a:off x="1012" y="1762"/>
                <a:ext cx="1076" cy="94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02" name="Line 602"/>
              <p:cNvSpPr>
                <a:spLocks noChangeShapeType="1"/>
              </p:cNvSpPr>
              <p:nvPr/>
            </p:nvSpPr>
            <p:spPr bwMode="auto">
              <a:xfrm>
                <a:off x="1012" y="2704"/>
                <a:ext cx="107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03" name="Line 603"/>
              <p:cNvSpPr>
                <a:spLocks noChangeShapeType="1"/>
              </p:cNvSpPr>
              <p:nvPr/>
            </p:nvSpPr>
            <p:spPr bwMode="auto">
              <a:xfrm>
                <a:off x="1012" y="2548"/>
                <a:ext cx="1076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04" name="Line 604"/>
              <p:cNvSpPr>
                <a:spLocks noChangeShapeType="1"/>
              </p:cNvSpPr>
              <p:nvPr/>
            </p:nvSpPr>
            <p:spPr bwMode="auto">
              <a:xfrm>
                <a:off x="1012" y="2388"/>
                <a:ext cx="107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05" name="Line 605"/>
              <p:cNvSpPr>
                <a:spLocks noChangeShapeType="1"/>
              </p:cNvSpPr>
              <p:nvPr/>
            </p:nvSpPr>
            <p:spPr bwMode="auto">
              <a:xfrm>
                <a:off x="1012" y="2232"/>
                <a:ext cx="107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06" name="Line 606"/>
              <p:cNvSpPr>
                <a:spLocks noChangeShapeType="1"/>
              </p:cNvSpPr>
              <p:nvPr/>
            </p:nvSpPr>
            <p:spPr bwMode="auto">
              <a:xfrm>
                <a:off x="1012" y="2077"/>
                <a:ext cx="107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07" name="Line 607"/>
              <p:cNvSpPr>
                <a:spLocks noChangeShapeType="1"/>
              </p:cNvSpPr>
              <p:nvPr/>
            </p:nvSpPr>
            <p:spPr bwMode="auto">
              <a:xfrm>
                <a:off x="1012" y="1917"/>
                <a:ext cx="107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08" name="Line 608"/>
              <p:cNvSpPr>
                <a:spLocks noChangeShapeType="1"/>
              </p:cNvSpPr>
              <p:nvPr/>
            </p:nvSpPr>
            <p:spPr bwMode="auto">
              <a:xfrm>
                <a:off x="1012" y="1762"/>
                <a:ext cx="107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09" name="Rectangle 609"/>
              <p:cNvSpPr>
                <a:spLocks noChangeArrowheads="1"/>
              </p:cNvSpPr>
              <p:nvPr/>
            </p:nvSpPr>
            <p:spPr bwMode="auto">
              <a:xfrm>
                <a:off x="1012" y="1762"/>
                <a:ext cx="1076" cy="942"/>
              </a:xfrm>
              <a:prstGeom prst="rect">
                <a:avLst/>
              </a:prstGeom>
              <a:noFill/>
              <a:ln w="4763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0" name="Rectangle 610"/>
              <p:cNvSpPr>
                <a:spLocks noChangeArrowheads="1"/>
              </p:cNvSpPr>
              <p:nvPr/>
            </p:nvSpPr>
            <p:spPr bwMode="auto">
              <a:xfrm>
                <a:off x="1243" y="1950"/>
                <a:ext cx="307" cy="754"/>
              </a:xfrm>
              <a:prstGeom prst="rect">
                <a:avLst/>
              </a:prstGeom>
              <a:solidFill>
                <a:srgbClr val="00CCFF"/>
              </a:solidFill>
              <a:ln w="476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1" name="Rectangle 611"/>
              <p:cNvSpPr>
                <a:spLocks noChangeArrowheads="1"/>
              </p:cNvSpPr>
              <p:nvPr/>
            </p:nvSpPr>
            <p:spPr bwMode="auto">
              <a:xfrm>
                <a:off x="1550" y="2287"/>
                <a:ext cx="308" cy="417"/>
              </a:xfrm>
              <a:prstGeom prst="rect">
                <a:avLst/>
              </a:prstGeom>
              <a:solidFill>
                <a:srgbClr val="993366"/>
              </a:solidFill>
              <a:ln w="476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2" name="Line 612"/>
              <p:cNvSpPr>
                <a:spLocks noChangeShapeType="1"/>
              </p:cNvSpPr>
              <p:nvPr/>
            </p:nvSpPr>
            <p:spPr bwMode="auto">
              <a:xfrm>
                <a:off x="1012" y="1762"/>
                <a:ext cx="2" cy="94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3" name="Line 613"/>
              <p:cNvSpPr>
                <a:spLocks noChangeShapeType="1"/>
              </p:cNvSpPr>
              <p:nvPr/>
            </p:nvSpPr>
            <p:spPr bwMode="auto">
              <a:xfrm>
                <a:off x="997" y="2704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4" name="Line 614"/>
              <p:cNvSpPr>
                <a:spLocks noChangeShapeType="1"/>
              </p:cNvSpPr>
              <p:nvPr/>
            </p:nvSpPr>
            <p:spPr bwMode="auto">
              <a:xfrm>
                <a:off x="997" y="2548"/>
                <a:ext cx="15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5" name="Line 615"/>
              <p:cNvSpPr>
                <a:spLocks noChangeShapeType="1"/>
              </p:cNvSpPr>
              <p:nvPr/>
            </p:nvSpPr>
            <p:spPr bwMode="auto">
              <a:xfrm>
                <a:off x="997" y="2388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6" name="Line 616"/>
              <p:cNvSpPr>
                <a:spLocks noChangeShapeType="1"/>
              </p:cNvSpPr>
              <p:nvPr/>
            </p:nvSpPr>
            <p:spPr bwMode="auto">
              <a:xfrm>
                <a:off x="997" y="2232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7" name="Line 617"/>
              <p:cNvSpPr>
                <a:spLocks noChangeShapeType="1"/>
              </p:cNvSpPr>
              <p:nvPr/>
            </p:nvSpPr>
            <p:spPr bwMode="auto">
              <a:xfrm>
                <a:off x="997" y="207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8" name="Line 618"/>
              <p:cNvSpPr>
                <a:spLocks noChangeShapeType="1"/>
              </p:cNvSpPr>
              <p:nvPr/>
            </p:nvSpPr>
            <p:spPr bwMode="auto">
              <a:xfrm>
                <a:off x="997" y="1917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19" name="Line 619"/>
              <p:cNvSpPr>
                <a:spLocks noChangeShapeType="1"/>
              </p:cNvSpPr>
              <p:nvPr/>
            </p:nvSpPr>
            <p:spPr bwMode="auto">
              <a:xfrm>
                <a:off x="997" y="1762"/>
                <a:ext cx="1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20" name="Rectangle 620"/>
              <p:cNvSpPr>
                <a:spLocks noChangeArrowheads="1"/>
              </p:cNvSpPr>
              <p:nvPr/>
            </p:nvSpPr>
            <p:spPr bwMode="auto">
              <a:xfrm>
                <a:off x="912" y="2675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0,0</a:t>
                </a:r>
              </a:p>
            </p:txBody>
          </p:sp>
          <p:sp>
            <p:nvSpPr>
              <p:cNvPr id="26221" name="Rectangle 621"/>
              <p:cNvSpPr>
                <a:spLocks noChangeArrowheads="1"/>
              </p:cNvSpPr>
              <p:nvPr/>
            </p:nvSpPr>
            <p:spPr bwMode="auto">
              <a:xfrm>
                <a:off x="912" y="2519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0,5</a:t>
                </a:r>
              </a:p>
            </p:txBody>
          </p:sp>
          <p:sp>
            <p:nvSpPr>
              <p:cNvPr id="26222" name="Rectangle 622"/>
              <p:cNvSpPr>
                <a:spLocks noChangeArrowheads="1"/>
              </p:cNvSpPr>
              <p:nvPr/>
            </p:nvSpPr>
            <p:spPr bwMode="auto">
              <a:xfrm>
                <a:off x="912" y="2358"/>
                <a:ext cx="80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1,0</a:t>
                </a:r>
              </a:p>
            </p:txBody>
          </p:sp>
          <p:sp>
            <p:nvSpPr>
              <p:cNvPr id="26223" name="Rectangle 623"/>
              <p:cNvSpPr>
                <a:spLocks noChangeArrowheads="1"/>
              </p:cNvSpPr>
              <p:nvPr/>
            </p:nvSpPr>
            <p:spPr bwMode="auto">
              <a:xfrm>
                <a:off x="912" y="2203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1,5</a:t>
                </a:r>
              </a:p>
            </p:txBody>
          </p:sp>
          <p:sp>
            <p:nvSpPr>
              <p:cNvPr id="26224" name="Rectangle 624"/>
              <p:cNvSpPr>
                <a:spLocks noChangeArrowheads="1"/>
              </p:cNvSpPr>
              <p:nvPr/>
            </p:nvSpPr>
            <p:spPr bwMode="auto">
              <a:xfrm>
                <a:off x="912" y="2047"/>
                <a:ext cx="80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2,0</a:t>
                </a:r>
              </a:p>
            </p:txBody>
          </p:sp>
          <p:sp>
            <p:nvSpPr>
              <p:cNvPr id="26225" name="Rectangle 625"/>
              <p:cNvSpPr>
                <a:spLocks noChangeArrowheads="1"/>
              </p:cNvSpPr>
              <p:nvPr/>
            </p:nvSpPr>
            <p:spPr bwMode="auto">
              <a:xfrm>
                <a:off x="912" y="1888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2,5</a:t>
                </a:r>
              </a:p>
            </p:txBody>
          </p:sp>
          <p:sp>
            <p:nvSpPr>
              <p:cNvPr id="26226" name="Rectangle 626"/>
              <p:cNvSpPr>
                <a:spLocks noChangeArrowheads="1"/>
              </p:cNvSpPr>
              <p:nvPr/>
            </p:nvSpPr>
            <p:spPr bwMode="auto">
              <a:xfrm>
                <a:off x="912" y="1732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3,0</a:t>
                </a:r>
              </a:p>
            </p:txBody>
          </p:sp>
          <p:sp>
            <p:nvSpPr>
              <p:cNvPr id="26231" name="Rectangle 631"/>
              <p:cNvSpPr>
                <a:spLocks noChangeArrowheads="1"/>
              </p:cNvSpPr>
              <p:nvPr/>
            </p:nvSpPr>
            <p:spPr bwMode="auto">
              <a:xfrm>
                <a:off x="2335" y="1749"/>
                <a:ext cx="1023" cy="94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32" name="Line 632"/>
              <p:cNvSpPr>
                <a:spLocks noChangeShapeType="1"/>
              </p:cNvSpPr>
              <p:nvPr/>
            </p:nvSpPr>
            <p:spPr bwMode="auto">
              <a:xfrm>
                <a:off x="2335" y="2695"/>
                <a:ext cx="10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33" name="Line 633"/>
              <p:cNvSpPr>
                <a:spLocks noChangeShapeType="1"/>
              </p:cNvSpPr>
              <p:nvPr/>
            </p:nvSpPr>
            <p:spPr bwMode="auto">
              <a:xfrm>
                <a:off x="2335" y="2603"/>
                <a:ext cx="10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34" name="Line 634"/>
              <p:cNvSpPr>
                <a:spLocks noChangeShapeType="1"/>
              </p:cNvSpPr>
              <p:nvPr/>
            </p:nvSpPr>
            <p:spPr bwMode="auto">
              <a:xfrm>
                <a:off x="2335" y="2506"/>
                <a:ext cx="102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35" name="Line 635"/>
              <p:cNvSpPr>
                <a:spLocks noChangeShapeType="1"/>
              </p:cNvSpPr>
              <p:nvPr/>
            </p:nvSpPr>
            <p:spPr bwMode="auto">
              <a:xfrm>
                <a:off x="2335" y="2413"/>
                <a:ext cx="10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36" name="Line 636"/>
              <p:cNvSpPr>
                <a:spLocks noChangeShapeType="1"/>
              </p:cNvSpPr>
              <p:nvPr/>
            </p:nvSpPr>
            <p:spPr bwMode="auto">
              <a:xfrm>
                <a:off x="2335" y="2316"/>
                <a:ext cx="102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37" name="Line 637"/>
              <p:cNvSpPr>
                <a:spLocks noChangeShapeType="1"/>
              </p:cNvSpPr>
              <p:nvPr/>
            </p:nvSpPr>
            <p:spPr bwMode="auto">
              <a:xfrm>
                <a:off x="2335" y="2224"/>
                <a:ext cx="102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38" name="Line 638"/>
              <p:cNvSpPr>
                <a:spLocks noChangeShapeType="1"/>
              </p:cNvSpPr>
              <p:nvPr/>
            </p:nvSpPr>
            <p:spPr bwMode="auto">
              <a:xfrm>
                <a:off x="2335" y="2128"/>
                <a:ext cx="10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39" name="Line 639"/>
              <p:cNvSpPr>
                <a:spLocks noChangeShapeType="1"/>
              </p:cNvSpPr>
              <p:nvPr/>
            </p:nvSpPr>
            <p:spPr bwMode="auto">
              <a:xfrm>
                <a:off x="2335" y="2034"/>
                <a:ext cx="102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0" name="Line 640"/>
              <p:cNvSpPr>
                <a:spLocks noChangeShapeType="1"/>
              </p:cNvSpPr>
              <p:nvPr/>
            </p:nvSpPr>
            <p:spPr bwMode="auto">
              <a:xfrm>
                <a:off x="2335" y="1938"/>
                <a:ext cx="10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1" name="Line 641"/>
              <p:cNvSpPr>
                <a:spLocks noChangeShapeType="1"/>
              </p:cNvSpPr>
              <p:nvPr/>
            </p:nvSpPr>
            <p:spPr bwMode="auto">
              <a:xfrm>
                <a:off x="2335" y="1846"/>
                <a:ext cx="10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2" name="Line 642"/>
              <p:cNvSpPr>
                <a:spLocks noChangeShapeType="1"/>
              </p:cNvSpPr>
              <p:nvPr/>
            </p:nvSpPr>
            <p:spPr bwMode="auto">
              <a:xfrm>
                <a:off x="2335" y="1749"/>
                <a:ext cx="102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3" name="Rectangle 643"/>
              <p:cNvSpPr>
                <a:spLocks noChangeArrowheads="1"/>
              </p:cNvSpPr>
              <p:nvPr/>
            </p:nvSpPr>
            <p:spPr bwMode="auto">
              <a:xfrm>
                <a:off x="2335" y="1749"/>
                <a:ext cx="1023" cy="946"/>
              </a:xfrm>
              <a:prstGeom prst="rect">
                <a:avLst/>
              </a:prstGeom>
              <a:noFill/>
              <a:ln w="4763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4" name="Rectangle 644"/>
              <p:cNvSpPr>
                <a:spLocks noChangeArrowheads="1"/>
              </p:cNvSpPr>
              <p:nvPr/>
            </p:nvSpPr>
            <p:spPr bwMode="auto">
              <a:xfrm>
                <a:off x="2554" y="1853"/>
                <a:ext cx="294" cy="842"/>
              </a:xfrm>
              <a:prstGeom prst="rect">
                <a:avLst/>
              </a:prstGeom>
              <a:solidFill>
                <a:srgbClr val="00CCFF"/>
              </a:solidFill>
              <a:ln w="476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5" name="Rectangle 645"/>
              <p:cNvSpPr>
                <a:spLocks noChangeArrowheads="1"/>
              </p:cNvSpPr>
              <p:nvPr/>
            </p:nvSpPr>
            <p:spPr bwMode="auto">
              <a:xfrm>
                <a:off x="2848" y="2300"/>
                <a:ext cx="292" cy="395"/>
              </a:xfrm>
              <a:prstGeom prst="rect">
                <a:avLst/>
              </a:prstGeom>
              <a:solidFill>
                <a:srgbClr val="993366"/>
              </a:solidFill>
              <a:ln w="476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6" name="Line 646"/>
              <p:cNvSpPr>
                <a:spLocks noChangeShapeType="1"/>
              </p:cNvSpPr>
              <p:nvPr/>
            </p:nvSpPr>
            <p:spPr bwMode="auto">
              <a:xfrm>
                <a:off x="2335" y="1749"/>
                <a:ext cx="1" cy="9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7" name="Line 647"/>
              <p:cNvSpPr>
                <a:spLocks noChangeShapeType="1"/>
              </p:cNvSpPr>
              <p:nvPr/>
            </p:nvSpPr>
            <p:spPr bwMode="auto">
              <a:xfrm>
                <a:off x="2322" y="2695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8" name="Line 648"/>
              <p:cNvSpPr>
                <a:spLocks noChangeShapeType="1"/>
              </p:cNvSpPr>
              <p:nvPr/>
            </p:nvSpPr>
            <p:spPr bwMode="auto">
              <a:xfrm>
                <a:off x="2322" y="2603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49" name="Line 649"/>
              <p:cNvSpPr>
                <a:spLocks noChangeShapeType="1"/>
              </p:cNvSpPr>
              <p:nvPr/>
            </p:nvSpPr>
            <p:spPr bwMode="auto">
              <a:xfrm>
                <a:off x="2322" y="2506"/>
                <a:ext cx="1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0" name="Line 650"/>
              <p:cNvSpPr>
                <a:spLocks noChangeShapeType="1"/>
              </p:cNvSpPr>
              <p:nvPr/>
            </p:nvSpPr>
            <p:spPr bwMode="auto">
              <a:xfrm>
                <a:off x="2322" y="2413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1" name="Line 651"/>
              <p:cNvSpPr>
                <a:spLocks noChangeShapeType="1"/>
              </p:cNvSpPr>
              <p:nvPr/>
            </p:nvSpPr>
            <p:spPr bwMode="auto">
              <a:xfrm>
                <a:off x="2322" y="2316"/>
                <a:ext cx="1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2" name="Line 652"/>
              <p:cNvSpPr>
                <a:spLocks noChangeShapeType="1"/>
              </p:cNvSpPr>
              <p:nvPr/>
            </p:nvSpPr>
            <p:spPr bwMode="auto">
              <a:xfrm>
                <a:off x="2322" y="2224"/>
                <a:ext cx="1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3" name="Line 653"/>
              <p:cNvSpPr>
                <a:spLocks noChangeShapeType="1"/>
              </p:cNvSpPr>
              <p:nvPr/>
            </p:nvSpPr>
            <p:spPr bwMode="auto">
              <a:xfrm>
                <a:off x="2322" y="2128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4" name="Line 654"/>
              <p:cNvSpPr>
                <a:spLocks noChangeShapeType="1"/>
              </p:cNvSpPr>
              <p:nvPr/>
            </p:nvSpPr>
            <p:spPr bwMode="auto">
              <a:xfrm>
                <a:off x="2322" y="2034"/>
                <a:ext cx="1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5" name="Line 655"/>
              <p:cNvSpPr>
                <a:spLocks noChangeShapeType="1"/>
              </p:cNvSpPr>
              <p:nvPr/>
            </p:nvSpPr>
            <p:spPr bwMode="auto">
              <a:xfrm>
                <a:off x="2322" y="1938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6" name="Line 656"/>
              <p:cNvSpPr>
                <a:spLocks noChangeShapeType="1"/>
              </p:cNvSpPr>
              <p:nvPr/>
            </p:nvSpPr>
            <p:spPr bwMode="auto">
              <a:xfrm>
                <a:off x="2322" y="1846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7" name="Line 657"/>
              <p:cNvSpPr>
                <a:spLocks noChangeShapeType="1"/>
              </p:cNvSpPr>
              <p:nvPr/>
            </p:nvSpPr>
            <p:spPr bwMode="auto">
              <a:xfrm>
                <a:off x="2322" y="1749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58" name="Rectangle 658"/>
              <p:cNvSpPr>
                <a:spLocks noChangeArrowheads="1"/>
              </p:cNvSpPr>
              <p:nvPr/>
            </p:nvSpPr>
            <p:spPr bwMode="auto">
              <a:xfrm>
                <a:off x="2241" y="2667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0,0</a:t>
                </a:r>
              </a:p>
            </p:txBody>
          </p:sp>
          <p:sp>
            <p:nvSpPr>
              <p:cNvPr id="26259" name="Rectangle 659"/>
              <p:cNvSpPr>
                <a:spLocks noChangeArrowheads="1"/>
              </p:cNvSpPr>
              <p:nvPr/>
            </p:nvSpPr>
            <p:spPr bwMode="auto">
              <a:xfrm>
                <a:off x="2241" y="2575"/>
                <a:ext cx="80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1,0</a:t>
                </a:r>
              </a:p>
            </p:txBody>
          </p:sp>
          <p:sp>
            <p:nvSpPr>
              <p:cNvPr id="26260" name="Rectangle 660"/>
              <p:cNvSpPr>
                <a:spLocks noChangeArrowheads="1"/>
              </p:cNvSpPr>
              <p:nvPr/>
            </p:nvSpPr>
            <p:spPr bwMode="auto">
              <a:xfrm>
                <a:off x="2241" y="2478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2,0</a:t>
                </a:r>
              </a:p>
            </p:txBody>
          </p:sp>
          <p:sp>
            <p:nvSpPr>
              <p:cNvPr id="26261" name="Rectangle 661"/>
              <p:cNvSpPr>
                <a:spLocks noChangeArrowheads="1"/>
              </p:cNvSpPr>
              <p:nvPr/>
            </p:nvSpPr>
            <p:spPr bwMode="auto">
              <a:xfrm>
                <a:off x="2241" y="2384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3,0</a:t>
                </a:r>
              </a:p>
            </p:txBody>
          </p:sp>
          <p:sp>
            <p:nvSpPr>
              <p:cNvPr id="26262" name="Rectangle 662"/>
              <p:cNvSpPr>
                <a:spLocks noChangeArrowheads="1"/>
              </p:cNvSpPr>
              <p:nvPr/>
            </p:nvSpPr>
            <p:spPr bwMode="auto">
              <a:xfrm>
                <a:off x="2241" y="2287"/>
                <a:ext cx="80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4,0</a:t>
                </a:r>
              </a:p>
            </p:txBody>
          </p:sp>
          <p:sp>
            <p:nvSpPr>
              <p:cNvPr id="26263" name="Rectangle 663"/>
              <p:cNvSpPr>
                <a:spLocks noChangeArrowheads="1"/>
              </p:cNvSpPr>
              <p:nvPr/>
            </p:nvSpPr>
            <p:spPr bwMode="auto">
              <a:xfrm>
                <a:off x="2241" y="2195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5,0</a:t>
                </a:r>
              </a:p>
            </p:txBody>
          </p:sp>
          <p:sp>
            <p:nvSpPr>
              <p:cNvPr id="26264" name="Rectangle 664"/>
              <p:cNvSpPr>
                <a:spLocks noChangeArrowheads="1"/>
              </p:cNvSpPr>
              <p:nvPr/>
            </p:nvSpPr>
            <p:spPr bwMode="auto">
              <a:xfrm>
                <a:off x="2241" y="2098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6,0</a:t>
                </a:r>
              </a:p>
            </p:txBody>
          </p:sp>
          <p:sp>
            <p:nvSpPr>
              <p:cNvPr id="26265" name="Rectangle 665"/>
              <p:cNvSpPr>
                <a:spLocks noChangeArrowheads="1"/>
              </p:cNvSpPr>
              <p:nvPr/>
            </p:nvSpPr>
            <p:spPr bwMode="auto">
              <a:xfrm>
                <a:off x="2241" y="2005"/>
                <a:ext cx="80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7,0</a:t>
                </a:r>
              </a:p>
            </p:txBody>
          </p:sp>
          <p:sp>
            <p:nvSpPr>
              <p:cNvPr id="26266" name="Rectangle 666"/>
              <p:cNvSpPr>
                <a:spLocks noChangeArrowheads="1"/>
              </p:cNvSpPr>
              <p:nvPr/>
            </p:nvSpPr>
            <p:spPr bwMode="auto">
              <a:xfrm>
                <a:off x="2241" y="1908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8,0</a:t>
                </a:r>
              </a:p>
            </p:txBody>
          </p:sp>
          <p:sp>
            <p:nvSpPr>
              <p:cNvPr id="26267" name="Rectangle 667"/>
              <p:cNvSpPr>
                <a:spLocks noChangeArrowheads="1"/>
              </p:cNvSpPr>
              <p:nvPr/>
            </p:nvSpPr>
            <p:spPr bwMode="auto">
              <a:xfrm>
                <a:off x="2241" y="1816"/>
                <a:ext cx="80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9,0</a:t>
                </a:r>
              </a:p>
            </p:txBody>
          </p:sp>
          <p:sp>
            <p:nvSpPr>
              <p:cNvPr id="26268" name="Rectangle 668"/>
              <p:cNvSpPr>
                <a:spLocks noChangeArrowheads="1"/>
              </p:cNvSpPr>
              <p:nvPr/>
            </p:nvSpPr>
            <p:spPr bwMode="auto">
              <a:xfrm>
                <a:off x="2218" y="1720"/>
                <a:ext cx="112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10,0</a:t>
                </a:r>
              </a:p>
            </p:txBody>
          </p:sp>
          <p:sp>
            <p:nvSpPr>
              <p:cNvPr id="26269" name="Rectangle 669"/>
              <p:cNvSpPr>
                <a:spLocks noChangeArrowheads="1"/>
              </p:cNvSpPr>
              <p:nvPr/>
            </p:nvSpPr>
            <p:spPr bwMode="auto">
              <a:xfrm>
                <a:off x="3673" y="1765"/>
                <a:ext cx="1079" cy="926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0" name="Line 670"/>
              <p:cNvSpPr>
                <a:spLocks noChangeShapeType="1"/>
              </p:cNvSpPr>
              <p:nvPr/>
            </p:nvSpPr>
            <p:spPr bwMode="auto">
              <a:xfrm>
                <a:off x="3673" y="2691"/>
                <a:ext cx="10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1" name="Line 671"/>
              <p:cNvSpPr>
                <a:spLocks noChangeShapeType="1"/>
              </p:cNvSpPr>
              <p:nvPr/>
            </p:nvSpPr>
            <p:spPr bwMode="auto">
              <a:xfrm>
                <a:off x="3673" y="2536"/>
                <a:ext cx="10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2" name="Line 672"/>
              <p:cNvSpPr>
                <a:spLocks noChangeShapeType="1"/>
              </p:cNvSpPr>
              <p:nvPr/>
            </p:nvSpPr>
            <p:spPr bwMode="auto">
              <a:xfrm>
                <a:off x="3673" y="2384"/>
                <a:ext cx="10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3" name="Line 673"/>
              <p:cNvSpPr>
                <a:spLocks noChangeShapeType="1"/>
              </p:cNvSpPr>
              <p:nvPr/>
            </p:nvSpPr>
            <p:spPr bwMode="auto">
              <a:xfrm>
                <a:off x="3673" y="2228"/>
                <a:ext cx="1079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4" name="Line 674"/>
              <p:cNvSpPr>
                <a:spLocks noChangeShapeType="1"/>
              </p:cNvSpPr>
              <p:nvPr/>
            </p:nvSpPr>
            <p:spPr bwMode="auto">
              <a:xfrm>
                <a:off x="3673" y="2073"/>
                <a:ext cx="10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5" name="Line 675"/>
              <p:cNvSpPr>
                <a:spLocks noChangeShapeType="1"/>
              </p:cNvSpPr>
              <p:nvPr/>
            </p:nvSpPr>
            <p:spPr bwMode="auto">
              <a:xfrm>
                <a:off x="3673" y="1921"/>
                <a:ext cx="107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6" name="Line 676"/>
              <p:cNvSpPr>
                <a:spLocks noChangeShapeType="1"/>
              </p:cNvSpPr>
              <p:nvPr/>
            </p:nvSpPr>
            <p:spPr bwMode="auto">
              <a:xfrm>
                <a:off x="3673" y="1765"/>
                <a:ext cx="1079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7" name="Rectangle 677"/>
              <p:cNvSpPr>
                <a:spLocks noChangeArrowheads="1"/>
              </p:cNvSpPr>
              <p:nvPr/>
            </p:nvSpPr>
            <p:spPr bwMode="auto">
              <a:xfrm>
                <a:off x="3673" y="1765"/>
                <a:ext cx="1079" cy="926"/>
              </a:xfrm>
              <a:prstGeom prst="rect">
                <a:avLst/>
              </a:prstGeom>
              <a:noFill/>
              <a:ln w="63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8" name="Rectangle 678"/>
              <p:cNvSpPr>
                <a:spLocks noChangeArrowheads="1"/>
              </p:cNvSpPr>
              <p:nvPr/>
            </p:nvSpPr>
            <p:spPr bwMode="auto">
              <a:xfrm>
                <a:off x="3904" y="1921"/>
                <a:ext cx="311" cy="770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79" name="Rectangle 679"/>
              <p:cNvSpPr>
                <a:spLocks noChangeArrowheads="1"/>
              </p:cNvSpPr>
              <p:nvPr/>
            </p:nvSpPr>
            <p:spPr bwMode="auto">
              <a:xfrm>
                <a:off x="4215" y="2161"/>
                <a:ext cx="307" cy="530"/>
              </a:xfrm>
              <a:prstGeom prst="rect">
                <a:avLst/>
              </a:prstGeom>
              <a:solidFill>
                <a:srgbClr val="993366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0" name="Line 680"/>
              <p:cNvSpPr>
                <a:spLocks noChangeShapeType="1"/>
              </p:cNvSpPr>
              <p:nvPr/>
            </p:nvSpPr>
            <p:spPr bwMode="auto">
              <a:xfrm>
                <a:off x="3673" y="1765"/>
                <a:ext cx="1" cy="9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1" name="Line 681"/>
              <p:cNvSpPr>
                <a:spLocks noChangeShapeType="1"/>
              </p:cNvSpPr>
              <p:nvPr/>
            </p:nvSpPr>
            <p:spPr bwMode="auto">
              <a:xfrm>
                <a:off x="3662" y="2691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2" name="Line 682"/>
              <p:cNvSpPr>
                <a:spLocks noChangeShapeType="1"/>
              </p:cNvSpPr>
              <p:nvPr/>
            </p:nvSpPr>
            <p:spPr bwMode="auto">
              <a:xfrm>
                <a:off x="3662" y="2536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3" name="Line 683"/>
              <p:cNvSpPr>
                <a:spLocks noChangeShapeType="1"/>
              </p:cNvSpPr>
              <p:nvPr/>
            </p:nvSpPr>
            <p:spPr bwMode="auto">
              <a:xfrm>
                <a:off x="3662" y="2384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4" name="Line 684"/>
              <p:cNvSpPr>
                <a:spLocks noChangeShapeType="1"/>
              </p:cNvSpPr>
              <p:nvPr/>
            </p:nvSpPr>
            <p:spPr bwMode="auto">
              <a:xfrm>
                <a:off x="3662" y="2228"/>
                <a:ext cx="1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5" name="Line 685"/>
              <p:cNvSpPr>
                <a:spLocks noChangeShapeType="1"/>
              </p:cNvSpPr>
              <p:nvPr/>
            </p:nvSpPr>
            <p:spPr bwMode="auto">
              <a:xfrm>
                <a:off x="3662" y="2073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6" name="Line 686"/>
              <p:cNvSpPr>
                <a:spLocks noChangeShapeType="1"/>
              </p:cNvSpPr>
              <p:nvPr/>
            </p:nvSpPr>
            <p:spPr bwMode="auto">
              <a:xfrm>
                <a:off x="3662" y="1921"/>
                <a:ext cx="1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7" name="Line 687"/>
              <p:cNvSpPr>
                <a:spLocks noChangeShapeType="1"/>
              </p:cNvSpPr>
              <p:nvPr/>
            </p:nvSpPr>
            <p:spPr bwMode="auto">
              <a:xfrm>
                <a:off x="3662" y="1765"/>
                <a:ext cx="11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88" name="Rectangle 688"/>
              <p:cNvSpPr>
                <a:spLocks noChangeArrowheads="1"/>
              </p:cNvSpPr>
              <p:nvPr/>
            </p:nvSpPr>
            <p:spPr bwMode="auto">
              <a:xfrm>
                <a:off x="3581" y="2663"/>
                <a:ext cx="80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0,0</a:t>
                </a:r>
              </a:p>
            </p:txBody>
          </p:sp>
          <p:sp>
            <p:nvSpPr>
              <p:cNvPr id="26289" name="Rectangle 689"/>
              <p:cNvSpPr>
                <a:spLocks noChangeArrowheads="1"/>
              </p:cNvSpPr>
              <p:nvPr/>
            </p:nvSpPr>
            <p:spPr bwMode="auto">
              <a:xfrm>
                <a:off x="3556" y="2506"/>
                <a:ext cx="112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10,0</a:t>
                </a:r>
              </a:p>
            </p:txBody>
          </p:sp>
          <p:sp>
            <p:nvSpPr>
              <p:cNvPr id="26290" name="Rectangle 690"/>
              <p:cNvSpPr>
                <a:spLocks noChangeArrowheads="1"/>
              </p:cNvSpPr>
              <p:nvPr/>
            </p:nvSpPr>
            <p:spPr bwMode="auto">
              <a:xfrm>
                <a:off x="3556" y="2356"/>
                <a:ext cx="112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20,0</a:t>
                </a:r>
              </a:p>
            </p:txBody>
          </p:sp>
          <p:sp>
            <p:nvSpPr>
              <p:cNvPr id="26291" name="Rectangle 691"/>
              <p:cNvSpPr>
                <a:spLocks noChangeArrowheads="1"/>
              </p:cNvSpPr>
              <p:nvPr/>
            </p:nvSpPr>
            <p:spPr bwMode="auto">
              <a:xfrm>
                <a:off x="3556" y="2199"/>
                <a:ext cx="112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30,0</a:t>
                </a:r>
              </a:p>
            </p:txBody>
          </p:sp>
          <p:sp>
            <p:nvSpPr>
              <p:cNvPr id="26292" name="Rectangle 692"/>
              <p:cNvSpPr>
                <a:spLocks noChangeArrowheads="1"/>
              </p:cNvSpPr>
              <p:nvPr/>
            </p:nvSpPr>
            <p:spPr bwMode="auto">
              <a:xfrm>
                <a:off x="3556" y="2043"/>
                <a:ext cx="112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40,0</a:t>
                </a:r>
              </a:p>
            </p:txBody>
          </p:sp>
          <p:sp>
            <p:nvSpPr>
              <p:cNvPr id="26293" name="Rectangle 693"/>
              <p:cNvSpPr>
                <a:spLocks noChangeArrowheads="1"/>
              </p:cNvSpPr>
              <p:nvPr/>
            </p:nvSpPr>
            <p:spPr bwMode="auto">
              <a:xfrm>
                <a:off x="3556" y="1892"/>
                <a:ext cx="112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50,0</a:t>
                </a:r>
              </a:p>
            </p:txBody>
          </p:sp>
          <p:sp>
            <p:nvSpPr>
              <p:cNvPr id="26294" name="Rectangle 694"/>
              <p:cNvSpPr>
                <a:spLocks noChangeArrowheads="1"/>
              </p:cNvSpPr>
              <p:nvPr/>
            </p:nvSpPr>
            <p:spPr bwMode="auto">
              <a:xfrm>
                <a:off x="3556" y="1736"/>
                <a:ext cx="112" cy="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s-ES_tradnl" altLang="es-ES" sz="1000" b="1">
                    <a:solidFill>
                      <a:schemeClr val="tx1"/>
                    </a:solidFill>
                  </a:rPr>
                  <a:t>60,0</a:t>
                </a:r>
              </a:p>
            </p:txBody>
          </p:sp>
        </p:grpSp>
        <p:grpSp>
          <p:nvGrpSpPr>
            <p:cNvPr id="26327" name="Group 727"/>
            <p:cNvGrpSpPr>
              <a:grpSpLocks/>
            </p:cNvGrpSpPr>
            <p:nvPr/>
          </p:nvGrpSpPr>
          <p:grpSpPr bwMode="auto">
            <a:xfrm>
              <a:off x="672" y="2832"/>
              <a:ext cx="4752" cy="268"/>
              <a:chOff x="672" y="2832"/>
              <a:chExt cx="4752" cy="268"/>
            </a:xfrm>
          </p:grpSpPr>
          <p:sp>
            <p:nvSpPr>
              <p:cNvPr id="26298" name="Rectangle 698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92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s-ES_tradnl" altLang="es-ES" sz="1400" b="1">
                    <a:solidFill>
                      <a:schemeClr val="tx1"/>
                    </a:solidFill>
                  </a:rPr>
                  <a:t>ERRORES UNITARIO POR PRODUCTO </a:t>
                </a:r>
              </a:p>
            </p:txBody>
          </p:sp>
          <p:sp>
            <p:nvSpPr>
              <p:cNvPr id="26301" name="Rectangle 701"/>
              <p:cNvSpPr>
                <a:spLocks noChangeArrowheads="1"/>
              </p:cNvSpPr>
              <p:nvPr/>
            </p:nvSpPr>
            <p:spPr bwMode="auto">
              <a:xfrm>
                <a:off x="2208" y="2832"/>
                <a:ext cx="1488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s-ES_tradnl" altLang="es-ES" sz="1400" b="1">
                    <a:solidFill>
                      <a:schemeClr val="tx1"/>
                    </a:solidFill>
                  </a:rPr>
                  <a:t>% TIEMPOS DE ESPERA EN  PROCESO </a:t>
                </a:r>
              </a:p>
            </p:txBody>
          </p:sp>
          <p:sp>
            <p:nvSpPr>
              <p:cNvPr id="26304" name="Rectangle 704"/>
              <p:cNvSpPr>
                <a:spLocks noChangeArrowheads="1"/>
              </p:cNvSpPr>
              <p:nvPr/>
            </p:nvSpPr>
            <p:spPr bwMode="auto">
              <a:xfrm>
                <a:off x="3936" y="2832"/>
                <a:ext cx="1488" cy="2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s-ES_tradnl" altLang="es-ES" sz="1400" b="1">
                    <a:solidFill>
                      <a:schemeClr val="tx1"/>
                    </a:solidFill>
                  </a:rPr>
                  <a:t>% DE ACTIVIDADES QUE </a:t>
                </a:r>
              </a:p>
              <a:p>
                <a:r>
                  <a:rPr lang="es-ES_tradnl" altLang="es-ES" sz="1400" b="1">
                    <a:solidFill>
                      <a:schemeClr val="tx1"/>
                    </a:solidFill>
                  </a:rPr>
                  <a:t>NO AGREGAN VALOR</a:t>
                </a:r>
              </a:p>
            </p:txBody>
          </p:sp>
        </p:grpSp>
      </p:grpSp>
      <p:sp>
        <p:nvSpPr>
          <p:cNvPr id="26311" name="Rectangle 711"/>
          <p:cNvSpPr>
            <a:spLocks noChangeArrowheads="1"/>
          </p:cNvSpPr>
          <p:nvPr/>
        </p:nvSpPr>
        <p:spPr bwMode="auto">
          <a:xfrm>
            <a:off x="6553200" y="5181600"/>
            <a:ext cx="15795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altLang="es-ES" sz="1400" b="1">
                <a:solidFill>
                  <a:schemeClr val="tx1"/>
                </a:solidFill>
              </a:rPr>
              <a:t>Disminución de 31%</a:t>
            </a:r>
            <a:endParaRPr lang="es-ES_tradnl" altLang="es-ES" sz="1400">
              <a:solidFill>
                <a:schemeClr val="tx1"/>
              </a:solidFill>
            </a:endParaRPr>
          </a:p>
        </p:txBody>
      </p:sp>
      <p:sp>
        <p:nvSpPr>
          <p:cNvPr id="26313" name="Rectangle 713"/>
          <p:cNvSpPr>
            <a:spLocks noChangeArrowheads="1"/>
          </p:cNvSpPr>
          <p:nvPr/>
        </p:nvSpPr>
        <p:spPr bwMode="auto">
          <a:xfrm>
            <a:off x="2895600" y="5943600"/>
            <a:ext cx="525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s-ES_tradnl" altLang="es-ES" sz="2000" b="1">
                <a:solidFill>
                  <a:srgbClr val="FFCC00"/>
                </a:solidFill>
              </a:rPr>
              <a:t>AUMENTO DE PRODUCTIVIDAD DE 31%</a:t>
            </a:r>
            <a:endParaRPr lang="es-ES_tradnl" altLang="es-ES" sz="2000">
              <a:solidFill>
                <a:schemeClr val="tx1"/>
              </a:solidFill>
            </a:endParaRPr>
          </a:p>
        </p:txBody>
      </p:sp>
      <p:grpSp>
        <p:nvGrpSpPr>
          <p:cNvPr id="26317" name="Group 717"/>
          <p:cNvGrpSpPr>
            <a:grpSpLocks/>
          </p:cNvGrpSpPr>
          <p:nvPr/>
        </p:nvGrpSpPr>
        <p:grpSpPr bwMode="auto">
          <a:xfrm>
            <a:off x="1447800" y="5867400"/>
            <a:ext cx="1298575" cy="403225"/>
            <a:chOff x="1829" y="3014"/>
            <a:chExt cx="491" cy="116"/>
          </a:xfrm>
        </p:grpSpPr>
        <p:sp>
          <p:nvSpPr>
            <p:cNvPr id="26314" name="Freeform 714"/>
            <p:cNvSpPr>
              <a:spLocks/>
            </p:cNvSpPr>
            <p:nvPr/>
          </p:nvSpPr>
          <p:spPr bwMode="auto">
            <a:xfrm>
              <a:off x="1905" y="3014"/>
              <a:ext cx="415" cy="116"/>
            </a:xfrm>
            <a:custGeom>
              <a:avLst/>
              <a:gdLst>
                <a:gd name="T0" fmla="*/ 89 w 126"/>
                <a:gd name="T1" fmla="*/ 0 h 35"/>
                <a:gd name="T2" fmla="*/ 89 w 126"/>
                <a:gd name="T3" fmla="*/ 9 h 35"/>
                <a:gd name="T4" fmla="*/ 0 w 126"/>
                <a:gd name="T5" fmla="*/ 9 h 35"/>
                <a:gd name="T6" fmla="*/ 0 w 126"/>
                <a:gd name="T7" fmla="*/ 26 h 35"/>
                <a:gd name="T8" fmla="*/ 89 w 126"/>
                <a:gd name="T9" fmla="*/ 26 h 35"/>
                <a:gd name="T10" fmla="*/ 89 w 126"/>
                <a:gd name="T11" fmla="*/ 35 h 35"/>
                <a:gd name="T12" fmla="*/ 126 w 126"/>
                <a:gd name="T13" fmla="*/ 17 h 35"/>
                <a:gd name="T14" fmla="*/ 89 w 126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35">
                  <a:moveTo>
                    <a:pt x="89" y="0"/>
                  </a:moveTo>
                  <a:lnTo>
                    <a:pt x="89" y="9"/>
                  </a:lnTo>
                  <a:lnTo>
                    <a:pt x="0" y="9"/>
                  </a:lnTo>
                  <a:lnTo>
                    <a:pt x="0" y="26"/>
                  </a:lnTo>
                  <a:lnTo>
                    <a:pt x="89" y="26"/>
                  </a:lnTo>
                  <a:lnTo>
                    <a:pt x="89" y="35"/>
                  </a:lnTo>
                  <a:lnTo>
                    <a:pt x="126" y="1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CC00"/>
            </a:solidFill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315" name="Rectangle 715"/>
            <p:cNvSpPr>
              <a:spLocks noChangeArrowheads="1"/>
            </p:cNvSpPr>
            <p:nvPr/>
          </p:nvSpPr>
          <p:spPr bwMode="auto">
            <a:xfrm>
              <a:off x="1858" y="3044"/>
              <a:ext cx="33" cy="56"/>
            </a:xfrm>
            <a:prstGeom prst="rect">
              <a:avLst/>
            </a:prstGeom>
            <a:solidFill>
              <a:srgbClr val="FFCC00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316" name="Rectangle 716"/>
            <p:cNvSpPr>
              <a:spLocks noChangeArrowheads="1"/>
            </p:cNvSpPr>
            <p:nvPr/>
          </p:nvSpPr>
          <p:spPr bwMode="auto">
            <a:xfrm>
              <a:off x="1829" y="3044"/>
              <a:ext cx="16" cy="56"/>
            </a:xfrm>
            <a:prstGeom prst="rect">
              <a:avLst/>
            </a:prstGeom>
            <a:solidFill>
              <a:srgbClr val="FFCC00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19365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07" grpId="0" autoUpdateAnimBg="0"/>
      <p:bldP spid="26309" grpId="0" autoUpdateAnimBg="0"/>
      <p:bldP spid="26311" grpId="0" autoUpdateAnimBg="0"/>
      <p:bldP spid="2631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0"/>
            <a:ext cx="7056784" cy="980728"/>
          </a:xfrm>
        </p:spPr>
        <p:txBody>
          <a:bodyPr>
            <a:noAutofit/>
          </a:bodyPr>
          <a:lstStyle/>
          <a:p>
            <a:r>
              <a:rPr lang="es-ES" altLang="es-ES" sz="2800" dirty="0" smtClean="0"/>
              <a:t> ¿Como reducir desperdicios en equipos multidisciplinarios de diseño?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altLang="es-ES" sz="3600" dirty="0"/>
              <a:t>Colaboración Extrema en el Diseño de Proyectos de Ingeniería </a:t>
            </a:r>
            <a:r>
              <a:rPr lang="es-ES_tradnl" altLang="es-ES" sz="3600" dirty="0" smtClean="0"/>
              <a:t>y Construcción</a:t>
            </a:r>
            <a:endParaRPr lang="es-ES" sz="3600" dirty="0"/>
          </a:p>
        </p:txBody>
      </p:sp>
      <p:pic>
        <p:nvPicPr>
          <p:cNvPr id="210946" name="Picture 2" descr="http://nextlevelblog.smarttech.com/wp-content/uploads/2015/04/0_Three_MIDs_with_people_lo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6200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24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4"/>
          <p:cNvSpPr txBox="1">
            <a:spLocks noGrp="1"/>
          </p:cNvSpPr>
          <p:nvPr/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625C842-DFA4-4631-A219-630DC1A930EF}" type="slidenum">
              <a:rPr lang="en-US" altLang="es-ES" sz="1400" b="1"/>
              <a:pPr algn="r" eaLnBrk="1" hangingPunct="1"/>
              <a:t>15</a:t>
            </a:fld>
            <a:endParaRPr lang="en-US" altLang="es-ES" sz="1400" b="1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/>
          <a:lstStyle/>
          <a:p>
            <a:pPr defTabSz="912813"/>
            <a:r>
              <a:rPr lang="es-ES_tradnl" altLang="es-ES" sz="2800" dirty="0"/>
              <a:t>¿Cómo reducir los plazos de diseño desde varios meses a sólo una semana?</a:t>
            </a:r>
            <a:endParaRPr lang="en-US" altLang="es-ES" sz="2800" dirty="0" smtClean="0">
              <a:solidFill>
                <a:srgbClr val="0033CC"/>
              </a:solidFill>
            </a:endParaRPr>
          </a:p>
        </p:txBody>
      </p:sp>
      <p:sp>
        <p:nvSpPr>
          <p:cNvPr id="4813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01094" y="1291380"/>
            <a:ext cx="4475162" cy="677974"/>
          </a:xfrm>
        </p:spPr>
        <p:txBody>
          <a:bodyPr/>
          <a:lstStyle/>
          <a:p>
            <a:pPr marL="741363" lvl="1" indent="-569913" defTabSz="912813" eaLnBrk="1" hangingPunct="1">
              <a:buFontTx/>
              <a:buNone/>
            </a:pPr>
            <a:r>
              <a:rPr lang="en-US" altLang="es-ES" dirty="0" err="1" smtClean="0"/>
              <a:t>Cambios</a:t>
            </a:r>
            <a:r>
              <a:rPr lang="en-US" altLang="es-ES" dirty="0" smtClean="0"/>
              <a:t> </a:t>
            </a:r>
            <a:r>
              <a:rPr lang="en-US" altLang="es-ES" dirty="0" err="1" smtClean="0"/>
              <a:t>en</a:t>
            </a:r>
            <a:r>
              <a:rPr lang="en-US" altLang="es-ES" dirty="0" smtClean="0"/>
              <a:t> </a:t>
            </a:r>
            <a:r>
              <a:rPr lang="en-US" altLang="es-ES" dirty="0" err="1" smtClean="0"/>
              <a:t>desempeño</a:t>
            </a:r>
            <a:endParaRPr lang="en-US" altLang="es-ES" dirty="0" smtClean="0"/>
          </a:p>
        </p:txBody>
      </p:sp>
      <p:graphicFrame>
        <p:nvGraphicFramePr>
          <p:cNvPr id="481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818578"/>
              </p:ext>
            </p:extLst>
          </p:nvPr>
        </p:nvGraphicFramePr>
        <p:xfrm>
          <a:off x="6444208" y="1027822"/>
          <a:ext cx="2699792" cy="2585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6" name="Chart" r:id="rId4" imgW="7020401" imgH="4143851" progId="Excel.Chart.8">
                  <p:embed/>
                </p:oleObj>
              </mc:Choice>
              <mc:Fallback>
                <p:oleObj name="Chart" r:id="rId4" imgW="7020401" imgH="41438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8" y="1027822"/>
                        <a:ext cx="2699792" cy="25859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159601"/>
              </p:ext>
            </p:extLst>
          </p:nvPr>
        </p:nvGraphicFramePr>
        <p:xfrm>
          <a:off x="0" y="1027822"/>
          <a:ext cx="2658158" cy="2585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7" name="Chart" r:id="rId6" imgW="4229576" imgH="4115276" progId="Excel.Chart.8">
                  <p:embed/>
                </p:oleObj>
              </mc:Choice>
              <mc:Fallback>
                <p:oleObj name="Chart" r:id="rId6" imgW="4229576" imgH="411527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27822"/>
                        <a:ext cx="2658158" cy="25859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echa derecha 2"/>
          <p:cNvSpPr/>
          <p:nvPr/>
        </p:nvSpPr>
        <p:spPr>
          <a:xfrm>
            <a:off x="2771800" y="1844824"/>
            <a:ext cx="31683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813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26" y="4403149"/>
            <a:ext cx="7195981" cy="2313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430757" y="3673191"/>
            <a:ext cx="6398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altLang="es-ES" sz="2800" dirty="0"/>
              <a:t>NASA: </a:t>
            </a:r>
            <a:r>
              <a:rPr lang="es-CL" altLang="es-ES" sz="2800" dirty="0" err="1"/>
              <a:t>Team</a:t>
            </a:r>
            <a:r>
              <a:rPr lang="es-CL" altLang="es-ES" sz="2800" dirty="0"/>
              <a:t> X </a:t>
            </a:r>
            <a:r>
              <a:rPr lang="es-CL" altLang="es-ES" sz="2800" dirty="0">
                <a:sym typeface="Wingdings" panose="05000000000000000000" pitchFamily="2" charset="2"/>
              </a:rPr>
              <a:t> Adaptado a Construcción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4004301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altLang="es-ES" dirty="0" smtClean="0"/>
              <a:t>Metodología: Extreme </a:t>
            </a:r>
            <a:r>
              <a:rPr lang="es-CL" altLang="es-ES" dirty="0" err="1" smtClean="0"/>
              <a:t>Collaboration</a:t>
            </a:r>
            <a:r>
              <a:rPr lang="es-CL" altLang="es-ES" dirty="0" smtClean="0"/>
              <a:t> (XC) </a:t>
            </a:r>
            <a:r>
              <a:rPr lang="es-CL" altLang="es-ES" sz="2700" dirty="0" smtClean="0"/>
              <a:t> </a:t>
            </a:r>
            <a:endParaRPr lang="es-ES_tradnl" altLang="es-ES" sz="2800" dirty="0" smtClean="0">
              <a:solidFill>
                <a:srgbClr val="EC4D32"/>
              </a:solidFill>
            </a:endParaRPr>
          </a:p>
        </p:txBody>
      </p:sp>
      <p:pic>
        <p:nvPicPr>
          <p:cNvPr id="5" name="Picture 9" descr="http://nextlevelblog.smarttech.com/wp-content/uploads/2015/04/0_Three_MIDs_with_people_lo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6"/>
            <a:ext cx="4067944" cy="250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 bwMode="white">
          <a:xfrm>
            <a:off x="0" y="1124744"/>
            <a:ext cx="8229600" cy="5184576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s-CL" altLang="es-ES" dirty="0" smtClean="0"/>
              <a:t>Sesiones de Colaboración Extrema: 3 Sesiones de 3 horas c/u</a:t>
            </a:r>
          </a:p>
          <a:p>
            <a:pPr eaLnBrk="1" hangingPunct="1"/>
            <a:r>
              <a:rPr lang="es-CL" altLang="es-ES" dirty="0" smtClean="0"/>
              <a:t>Trabajo de distintos expertos en un mismo ambiente con un alto apoyo de tecnologías de la información</a:t>
            </a:r>
          </a:p>
          <a:p>
            <a:pPr lvl="1"/>
            <a:r>
              <a:rPr lang="es-CL" altLang="es-ES" b="1" dirty="0" smtClean="0"/>
              <a:t>Equipamiento</a:t>
            </a:r>
            <a:r>
              <a:rPr lang="es-CL" altLang="es-ES" b="1" dirty="0"/>
              <a:t>: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s-CL" altLang="es-ES" b="1" dirty="0"/>
              <a:t> Softwares de diseño y modelación.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s-CL" altLang="es-ES" b="1" dirty="0"/>
              <a:t> Proyectores.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s-CL" altLang="es-ES" b="1" dirty="0"/>
              <a:t> Base de datos necesarias (</a:t>
            </a:r>
            <a:r>
              <a:rPr lang="es-CL" altLang="es-ES" b="1" dirty="0" err="1"/>
              <a:t>ej</a:t>
            </a:r>
            <a:r>
              <a:rPr lang="es-CL" altLang="es-ES" b="1" dirty="0"/>
              <a:t>: costos</a:t>
            </a:r>
            <a:r>
              <a:rPr lang="es-CL" altLang="es-ES" b="1" dirty="0" smtClean="0"/>
              <a:t>).</a:t>
            </a:r>
            <a:endParaRPr lang="es-CL" altLang="es-ES" dirty="0" smtClean="0"/>
          </a:p>
          <a:p>
            <a:pPr eaLnBrk="1" hangingPunct="1"/>
            <a:r>
              <a:rPr lang="es-ES" altLang="es-ES" dirty="0" smtClean="0"/>
              <a:t>Equipo de trabajo</a:t>
            </a:r>
          </a:p>
          <a:p>
            <a:pPr lvl="1"/>
            <a:r>
              <a:rPr lang="es-CL" altLang="es-ES" b="1" dirty="0" smtClean="0"/>
              <a:t>Expertos/profesionales de cada área. </a:t>
            </a:r>
          </a:p>
          <a:p>
            <a:pPr lvl="1"/>
            <a:r>
              <a:rPr lang="es-CL" altLang="es-ES" b="1" dirty="0" smtClean="0"/>
              <a:t>Expertos de softwares.</a:t>
            </a:r>
            <a:endParaRPr lang="es-ES_tradnl" altLang="es-ES" b="1" dirty="0" smtClean="0"/>
          </a:p>
          <a:p>
            <a:pPr lvl="1"/>
            <a:r>
              <a:rPr lang="es-CL" altLang="es-ES" b="1" dirty="0" smtClean="0"/>
              <a:t>1 líder o facilitador de grupo.</a:t>
            </a:r>
            <a:r>
              <a:rPr lang="es-CL" altLang="es-ES" b="1" dirty="0"/>
              <a:t> </a:t>
            </a:r>
            <a:endParaRPr lang="es-CL" altLang="es-ES" b="1" dirty="0" smtClean="0"/>
          </a:p>
          <a:p>
            <a:pPr lvl="1"/>
            <a:r>
              <a:rPr lang="es-CL" altLang="es-ES" b="1" dirty="0" smtClean="0"/>
              <a:t>Representantes </a:t>
            </a:r>
            <a:r>
              <a:rPr lang="es-CL" altLang="es-ES" b="1" dirty="0"/>
              <a:t>de la industria / </a:t>
            </a:r>
            <a:r>
              <a:rPr lang="es-CL" altLang="es-ES" b="1" dirty="0" smtClean="0"/>
              <a:t>Proveedores.</a:t>
            </a:r>
          </a:p>
          <a:p>
            <a:pPr lvl="1"/>
            <a:r>
              <a:rPr lang="es-CL" altLang="es-ES" b="1" dirty="0" smtClean="0"/>
              <a:t>Mandante</a:t>
            </a:r>
            <a:r>
              <a:rPr lang="es-CL" altLang="es-ES" b="1" dirty="0"/>
              <a:t>.</a:t>
            </a:r>
            <a:endParaRPr lang="es-ES_tradnl" altLang="es-ES" b="1" dirty="0"/>
          </a:p>
          <a:p>
            <a:pPr lvl="1"/>
            <a:endParaRPr lang="es-ES_tradnl" altLang="es-ES" b="1" dirty="0" smtClean="0"/>
          </a:p>
          <a:p>
            <a:pPr eaLnBrk="1" hangingPunct="1"/>
            <a:endParaRPr lang="es-ES_tradnl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61240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Co-location</a:t>
            </a:r>
            <a:endParaRPr lang="es-ES" dirty="0"/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482222"/>
              </p:ext>
            </p:extLst>
          </p:nvPr>
        </p:nvGraphicFramePr>
        <p:xfrm>
          <a:off x="179512" y="1154112"/>
          <a:ext cx="4680520" cy="5227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0" name="Visio" r:id="rId4" imgW="9576752" imgH="6333490" progId="Visio.Drawing.11">
                  <p:embed/>
                </p:oleObj>
              </mc:Choice>
              <mc:Fallback>
                <p:oleObj name="Visio" r:id="rId4" imgW="9576752" imgH="63334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54112"/>
                        <a:ext cx="4680520" cy="5227215"/>
                      </a:xfrm>
                      <a:prstGeom prst="rect">
                        <a:avLst/>
                      </a:prstGeom>
                      <a:solidFill>
                        <a:srgbClr val="96969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66347475"/>
              </p:ext>
            </p:extLst>
          </p:nvPr>
        </p:nvGraphicFramePr>
        <p:xfrm>
          <a:off x="4948744" y="1154112"/>
          <a:ext cx="3855023" cy="3859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1" name="Visio" r:id="rId6" imgW="9012872" imgH="4615815" progId="Visio.Drawing.11">
                  <p:embed/>
                </p:oleObj>
              </mc:Choice>
              <mc:Fallback>
                <p:oleObj name="Visio" r:id="rId6" imgW="9012872" imgH="461581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744" y="1154112"/>
                        <a:ext cx="3855023" cy="3859064"/>
                      </a:xfrm>
                      <a:prstGeom prst="rect">
                        <a:avLst/>
                      </a:prstGeom>
                      <a:solidFill>
                        <a:srgbClr val="969696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1691680" y="5765194"/>
            <a:ext cx="22329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ES" sz="2000" dirty="0"/>
              <a:t>w=</a:t>
            </a:r>
            <a:r>
              <a:rPr lang="en-US" altLang="es-ES" sz="2000" dirty="0" err="1"/>
              <a:t>Desperdicio</a:t>
            </a:r>
            <a:endParaRPr lang="en-US" altLang="es-ES" sz="20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620713"/>
            <a:ext cx="8229600" cy="1066800"/>
          </a:xfrm>
          <a:prstGeom prst="rect">
            <a:avLst/>
          </a:prstGeom>
        </p:spPr>
        <p:txBody>
          <a:bodyPr/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defRPr/>
            </a:pPr>
            <a:endParaRPr 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42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79512" y="0"/>
            <a:ext cx="6696744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Modelación Virtual</a:t>
            </a:r>
            <a:endParaRPr kumimoji="0" lang="es-CO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COMSA - GEPU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55576" y="990110"/>
            <a:ext cx="7764354" cy="58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588224" y="1772816"/>
            <a:ext cx="2680097" cy="3168352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Integrated Agreement for Lean Project Delivery </a:t>
            </a:r>
          </a:p>
        </p:txBody>
      </p:sp>
      <p:sp>
        <p:nvSpPr>
          <p:cNvPr id="2" name="1 Flecha derecha"/>
          <p:cNvSpPr/>
          <p:nvPr/>
        </p:nvSpPr>
        <p:spPr>
          <a:xfrm>
            <a:off x="2987824" y="3933056"/>
            <a:ext cx="51985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192125" cy="5184576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980728"/>
            <a:ext cx="6480720" cy="58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/>
          <p:cNvSpPr/>
          <p:nvPr/>
        </p:nvSpPr>
        <p:spPr>
          <a:xfrm>
            <a:off x="296652" y="77723"/>
            <a:ext cx="60035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2800" dirty="0">
                <a:solidFill>
                  <a:schemeClr val="bg1"/>
                </a:solidFill>
              </a:rPr>
              <a:t>¿Como reducir desperdicios </a:t>
            </a:r>
            <a:r>
              <a:rPr lang="es-ES" altLang="es-ES" sz="2800" dirty="0" smtClean="0">
                <a:solidFill>
                  <a:schemeClr val="bg1"/>
                </a:solidFill>
              </a:rPr>
              <a:t>en el Ciclo de Vida de diseño y construcción?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20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23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6912768" cy="980728"/>
          </a:xfrm>
        </p:spPr>
        <p:txBody>
          <a:bodyPr/>
          <a:lstStyle/>
          <a:p>
            <a:r>
              <a:rPr lang="es-CO" dirty="0" smtClean="0"/>
              <a:t>Grandes Ideas para Trabajo Integrado</a:t>
            </a:r>
            <a:endParaRPr lang="es-CO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182" y="1322246"/>
            <a:ext cx="7659635" cy="484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53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44216"/>
            <a:ext cx="444500" cy="2413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32248"/>
            <a:ext cx="444500" cy="2413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520280"/>
            <a:ext cx="444500" cy="2413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808312"/>
            <a:ext cx="444500" cy="241300"/>
          </a:xfrm>
          <a:prstGeom prst="rect">
            <a:avLst/>
          </a:prstGeom>
        </p:spPr>
      </p:pic>
      <p:grpSp>
        <p:nvGrpSpPr>
          <p:cNvPr id="3" name="32 Grupo"/>
          <p:cNvGrpSpPr/>
          <p:nvPr/>
        </p:nvGrpSpPr>
        <p:grpSpPr>
          <a:xfrm>
            <a:off x="1187624" y="936104"/>
            <a:ext cx="7543675" cy="5517232"/>
            <a:chOff x="1187624" y="1340768"/>
            <a:chExt cx="7543675" cy="5517232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1720" y="1427771"/>
              <a:ext cx="6654180" cy="464372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34" name="Rectángulo 33"/>
            <p:cNvSpPr/>
            <p:nvPr/>
          </p:nvSpPr>
          <p:spPr>
            <a:xfrm rot="16200000">
              <a:off x="780150" y="4400164"/>
              <a:ext cx="213084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400" dirty="0">
                  <a:latin typeface="Calibri"/>
                  <a:cs typeface="Calibri"/>
                </a:rPr>
                <a:t>Esfuerzo/Efecto en Diseño </a:t>
              </a:r>
            </a:p>
          </p:txBody>
        </p:sp>
        <p:grpSp>
          <p:nvGrpSpPr>
            <p:cNvPr id="5" name="Agrupar 38"/>
            <p:cNvGrpSpPr/>
            <p:nvPr/>
          </p:nvGrpSpPr>
          <p:grpSpPr>
            <a:xfrm>
              <a:off x="1187624" y="6093296"/>
              <a:ext cx="7416824" cy="764704"/>
              <a:chOff x="1187624" y="6093296"/>
              <a:chExt cx="7416824" cy="764704"/>
            </a:xfrm>
          </p:grpSpPr>
          <p:sp>
            <p:nvSpPr>
              <p:cNvPr id="36" name="Rectángulo 35"/>
              <p:cNvSpPr/>
              <p:nvPr/>
            </p:nvSpPr>
            <p:spPr>
              <a:xfrm>
                <a:off x="1187624" y="6093296"/>
                <a:ext cx="7920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000" b="1" dirty="0">
                    <a:solidFill>
                      <a:schemeClr val="tx1"/>
                    </a:solidFill>
                    <a:latin typeface="Calibri"/>
                    <a:cs typeface="Calibri"/>
                  </a:rPr>
                  <a:t>Tradicional</a:t>
                </a:r>
              </a:p>
              <a:p>
                <a:r>
                  <a:rPr lang="es-ES" sz="1000" b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Integrado</a:t>
                </a:r>
              </a:p>
            </p:txBody>
          </p:sp>
          <p:sp>
            <p:nvSpPr>
              <p:cNvPr id="38" name="Rectángulo 37"/>
              <p:cNvSpPr/>
              <p:nvPr/>
            </p:nvSpPr>
            <p:spPr>
              <a:xfrm>
                <a:off x="1979712" y="6093296"/>
                <a:ext cx="115212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000" b="1" dirty="0" err="1" smtClean="0">
                    <a:solidFill>
                      <a:schemeClr val="tx1"/>
                    </a:solidFill>
                    <a:latin typeface="Calibri"/>
                    <a:cs typeface="Calibri"/>
                  </a:rPr>
                  <a:t>Prediseño</a:t>
                </a:r>
                <a:endParaRPr lang="es-ES" sz="1000" b="1" dirty="0" smtClean="0">
                  <a:solidFill>
                    <a:schemeClr val="tx1"/>
                  </a:solidFill>
                  <a:latin typeface="Calibri"/>
                  <a:cs typeface="Calibri"/>
                </a:endParaRPr>
              </a:p>
              <a:p>
                <a:r>
                  <a:rPr lang="es-ES" sz="1000" b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Conceptualización</a:t>
                </a:r>
              </a:p>
            </p:txBody>
          </p:sp>
          <p:sp>
            <p:nvSpPr>
              <p:cNvPr id="40" name="Rectángulo 39"/>
              <p:cNvSpPr/>
              <p:nvPr/>
            </p:nvSpPr>
            <p:spPr>
              <a:xfrm>
                <a:off x="3059832" y="6093296"/>
                <a:ext cx="115212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000" b="1" dirty="0">
                    <a:solidFill>
                      <a:schemeClr val="tx1"/>
                    </a:solidFill>
                    <a:latin typeface="Calibri"/>
                    <a:cs typeface="Calibri"/>
                  </a:rPr>
                  <a:t>Diseño </a:t>
                </a:r>
                <a:r>
                  <a:rPr lang="es-ES" sz="1000" b="1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Esquemático</a:t>
                </a:r>
              </a:p>
              <a:p>
                <a:r>
                  <a:rPr lang="es-ES" sz="1000" dirty="0">
                    <a:solidFill>
                      <a:srgbClr val="FF0000"/>
                    </a:solidFill>
                    <a:latin typeface="Calibri"/>
                    <a:cs typeface="Calibri"/>
                  </a:rPr>
                  <a:t>Criterio de Diseño</a:t>
                </a:r>
              </a:p>
            </p:txBody>
          </p:sp>
          <p:sp>
            <p:nvSpPr>
              <p:cNvPr id="41" name="Rectángulo 40"/>
              <p:cNvSpPr/>
              <p:nvPr/>
            </p:nvSpPr>
            <p:spPr>
              <a:xfrm>
                <a:off x="4211960" y="6093296"/>
                <a:ext cx="1080120" cy="576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000" b="1" dirty="0">
                    <a:solidFill>
                      <a:schemeClr val="tx1"/>
                    </a:solidFill>
                    <a:latin typeface="Calibri"/>
                    <a:cs typeface="Calibri"/>
                  </a:rPr>
                  <a:t>Desarrollo de Diseño</a:t>
                </a:r>
              </a:p>
              <a:p>
                <a:r>
                  <a:rPr lang="es-ES" sz="1000" dirty="0">
                    <a:solidFill>
                      <a:srgbClr val="FF0000"/>
                    </a:solidFill>
                    <a:latin typeface="Calibri"/>
                    <a:cs typeface="Calibri"/>
                  </a:rPr>
                  <a:t>Diseño Detallado</a:t>
                </a:r>
              </a:p>
            </p:txBody>
          </p:sp>
          <p:sp>
            <p:nvSpPr>
              <p:cNvPr id="42" name="Rectángulo 41"/>
              <p:cNvSpPr/>
              <p:nvPr/>
            </p:nvSpPr>
            <p:spPr>
              <a:xfrm>
                <a:off x="5214942" y="6150114"/>
                <a:ext cx="108012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000" b="1" dirty="0">
                    <a:solidFill>
                      <a:schemeClr val="tx1"/>
                    </a:solidFill>
                    <a:latin typeface="Calibri"/>
                    <a:cs typeface="Calibri"/>
                  </a:rPr>
                  <a:t>Documentos de Construcción</a:t>
                </a:r>
              </a:p>
              <a:p>
                <a:r>
                  <a:rPr lang="es-ES" sz="1000" b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Documentos de Implementación</a:t>
                </a:r>
              </a:p>
            </p:txBody>
          </p:sp>
          <p:sp>
            <p:nvSpPr>
              <p:cNvPr id="43" name="Rectángulo 42"/>
              <p:cNvSpPr/>
              <p:nvPr/>
            </p:nvSpPr>
            <p:spPr>
              <a:xfrm>
                <a:off x="6444208" y="6093296"/>
                <a:ext cx="108012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000" b="1" dirty="0">
                    <a:solidFill>
                      <a:schemeClr val="tx1"/>
                    </a:solidFill>
                    <a:latin typeface="Calibri"/>
                    <a:cs typeface="Calibri"/>
                  </a:rPr>
                  <a:t>Permisos/</a:t>
                </a:r>
              </a:p>
              <a:p>
                <a:r>
                  <a:rPr lang="es-ES" sz="1000" b="1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Licitación</a:t>
                </a:r>
              </a:p>
              <a:p>
                <a:r>
                  <a:rPr lang="es-ES" sz="1000" b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Coordinación/</a:t>
                </a:r>
              </a:p>
              <a:p>
                <a:r>
                  <a:rPr lang="es-ES" sz="1000" b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Compra final</a:t>
                </a:r>
              </a:p>
            </p:txBody>
          </p:sp>
          <p:sp>
            <p:nvSpPr>
              <p:cNvPr id="44" name="Rectángulo 43"/>
              <p:cNvSpPr/>
              <p:nvPr/>
            </p:nvSpPr>
            <p:spPr>
              <a:xfrm>
                <a:off x="7524328" y="6093296"/>
                <a:ext cx="108012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000" b="1" dirty="0" smtClean="0">
                    <a:solidFill>
                      <a:schemeClr val="tx1"/>
                    </a:solidFill>
                    <a:latin typeface="Calibri"/>
                    <a:cs typeface="Calibri"/>
                  </a:rPr>
                  <a:t>Construcción</a:t>
                </a:r>
              </a:p>
              <a:p>
                <a:r>
                  <a:rPr lang="es-ES" sz="1000" b="1" dirty="0">
                    <a:solidFill>
                      <a:srgbClr val="FF0000"/>
                    </a:solidFill>
                    <a:latin typeface="Calibri"/>
                    <a:cs typeface="Calibri"/>
                  </a:rPr>
                  <a:t>Construcción</a:t>
                </a:r>
              </a:p>
            </p:txBody>
          </p:sp>
        </p:grp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5266" y="1757114"/>
              <a:ext cx="6676033" cy="3922579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51720" y="1340768"/>
              <a:ext cx="6654180" cy="3878873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872208"/>
            <a:ext cx="7056784" cy="288032"/>
          </a:xfrm>
        </p:spPr>
        <p:txBody>
          <a:bodyPr/>
          <a:lstStyle/>
          <a:p>
            <a:r>
              <a:rPr lang="es-ES" sz="1600" dirty="0">
                <a:solidFill>
                  <a:schemeClr val="tx1"/>
                </a:solidFill>
              </a:rPr>
              <a:t>Habilidad de impactar costo y capacidades funcionales</a:t>
            </a:r>
            <a:endParaRPr lang="es-CO" sz="1600" dirty="0">
              <a:solidFill>
                <a:schemeClr val="tx1"/>
              </a:solidFill>
            </a:endParaRPr>
          </a:p>
        </p:txBody>
      </p:sp>
      <p:sp>
        <p:nvSpPr>
          <p:cNvPr id="30" name="1 Título"/>
          <p:cNvSpPr txBox="1">
            <a:spLocks/>
          </p:cNvSpPr>
          <p:nvPr/>
        </p:nvSpPr>
        <p:spPr>
          <a:xfrm>
            <a:off x="539552" y="2160240"/>
            <a:ext cx="705678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>
                <a:solidFill>
                  <a:srgbClr val="000000"/>
                </a:solidFill>
              </a:rPr>
              <a:t>Costo de cambios en diseño</a:t>
            </a:r>
            <a:endParaRPr lang="es-CO" sz="1600" dirty="0">
              <a:solidFill>
                <a:srgbClr val="000000"/>
              </a:solidFill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539552" y="2448272"/>
            <a:ext cx="705678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>
                <a:solidFill>
                  <a:srgbClr val="000000"/>
                </a:solidFill>
              </a:rPr>
              <a:t>Proceso tradicional de diseño</a:t>
            </a:r>
          </a:p>
        </p:txBody>
      </p:sp>
      <p:sp>
        <p:nvSpPr>
          <p:cNvPr id="32" name="1 Título"/>
          <p:cNvSpPr txBox="1">
            <a:spLocks/>
          </p:cNvSpPr>
          <p:nvPr/>
        </p:nvSpPr>
        <p:spPr>
          <a:xfrm>
            <a:off x="539552" y="2736304"/>
            <a:ext cx="705678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600" dirty="0">
                <a:solidFill>
                  <a:srgbClr val="000000"/>
                </a:solidFill>
              </a:rPr>
              <a:t>Proceso de Diseño en “Desarrollo Integrado de Proyectos” (IPD)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664308" y="39817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35" name="Imagen 2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55266" y="3267674"/>
            <a:ext cx="6676033" cy="2272692"/>
          </a:xfrm>
          <a:prstGeom prst="rect">
            <a:avLst/>
          </a:prstGeom>
        </p:spPr>
      </p:pic>
      <p:pic>
        <p:nvPicPr>
          <p:cNvPr id="39" name="Imagen 2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5266" y="3213315"/>
            <a:ext cx="6676033" cy="2239913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179512" y="0"/>
            <a:ext cx="6696744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Curvas de Influencia/Impacto/Esfuerzo</a:t>
            </a:r>
            <a:endParaRPr kumimoji="0" lang="es-CO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11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16632"/>
            <a:ext cx="6696744" cy="980728"/>
          </a:xfrm>
        </p:spPr>
        <p:txBody>
          <a:bodyPr/>
          <a:lstStyle/>
          <a:p>
            <a:r>
              <a:rPr lang="es-CO" sz="2800" dirty="0" smtClean="0"/>
              <a:t>Flujo de trabajo – Desarrollo Lean/Integrado</a:t>
            </a:r>
            <a:endParaRPr lang="es-CO" sz="2800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714348" y="3717032"/>
            <a:ext cx="7715304" cy="0"/>
          </a:xfrm>
          <a:prstGeom prst="line">
            <a:avLst/>
          </a:prstGeom>
          <a:ln w="28575">
            <a:solidFill>
              <a:srgbClr val="558ED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500" y="1052736"/>
            <a:ext cx="7747000" cy="25273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432" y="3854028"/>
            <a:ext cx="7747000" cy="2527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9400" y="4718124"/>
            <a:ext cx="6032500" cy="1295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2708920"/>
            <a:ext cx="7162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0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Line 2"/>
          <p:cNvSpPr>
            <a:spLocks noChangeAspect="1" noChangeShapeType="1"/>
          </p:cNvSpPr>
          <p:nvPr/>
        </p:nvSpPr>
        <p:spPr bwMode="auto">
          <a:xfrm>
            <a:off x="4495800" y="2482875"/>
            <a:ext cx="37338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688131" name="AutoShape 3"/>
          <p:cNvSpPr>
            <a:spLocks noChangeAspect="1" noChangeArrowheads="1"/>
          </p:cNvSpPr>
          <p:nvPr/>
        </p:nvSpPr>
        <p:spPr bwMode="auto">
          <a:xfrm>
            <a:off x="5045075" y="2514625"/>
            <a:ext cx="1584325" cy="3016250"/>
          </a:xfrm>
          <a:prstGeom prst="upArrow">
            <a:avLst>
              <a:gd name="adj1" fmla="val 50000"/>
              <a:gd name="adj2" fmla="val 47595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b="0"/>
              <a:t>Precio Objetivo</a:t>
            </a:r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8305800" y="2098700"/>
            <a:ext cx="731838" cy="731837"/>
            <a:chOff x="4224" y="1776"/>
            <a:chExt cx="576" cy="576"/>
          </a:xfrm>
          <a:solidFill>
            <a:schemeClr val="bg1"/>
          </a:solidFill>
        </p:grpSpPr>
        <p:sp>
          <p:nvSpPr>
            <p:cNvPr id="8213" name="Oval 5"/>
            <p:cNvSpPr>
              <a:spLocks noChangeAspect="1" noChangeArrowheads="1"/>
            </p:cNvSpPr>
            <p:nvPr/>
          </p:nvSpPr>
          <p:spPr bwMode="auto">
            <a:xfrm>
              <a:off x="4224" y="1776"/>
              <a:ext cx="576" cy="576"/>
            </a:xfrm>
            <a:prstGeom prst="ellipse">
              <a:avLst/>
            </a:prstGeom>
            <a:grpFill/>
            <a:ln w="762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s-CL"/>
            </a:p>
          </p:txBody>
        </p:sp>
        <p:sp>
          <p:nvSpPr>
            <p:cNvPr id="8214" name="Oval 6"/>
            <p:cNvSpPr>
              <a:spLocks noChangeAspect="1" noChangeArrowheads="1"/>
            </p:cNvSpPr>
            <p:nvPr/>
          </p:nvSpPr>
          <p:spPr bwMode="auto">
            <a:xfrm>
              <a:off x="4350" y="1902"/>
              <a:ext cx="336" cy="336"/>
            </a:xfrm>
            <a:prstGeom prst="ellipse">
              <a:avLst/>
            </a:prstGeom>
            <a:grpFill/>
            <a:ln w="7620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CL"/>
            </a:p>
          </p:txBody>
        </p:sp>
        <p:sp>
          <p:nvSpPr>
            <p:cNvPr id="8215" name="Oval 7"/>
            <p:cNvSpPr>
              <a:spLocks noChangeAspect="1" noChangeArrowheads="1"/>
            </p:cNvSpPr>
            <p:nvPr/>
          </p:nvSpPr>
          <p:spPr bwMode="auto">
            <a:xfrm>
              <a:off x="4455" y="2007"/>
              <a:ext cx="127" cy="127"/>
            </a:xfrm>
            <a:prstGeom prst="ellipse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s-CL"/>
            </a:p>
          </p:txBody>
        </p:sp>
      </p:grpSp>
      <p:sp>
        <p:nvSpPr>
          <p:cNvPr id="688136" name="AutoShape 8"/>
          <p:cNvSpPr>
            <a:spLocks noChangeAspect="1" noChangeArrowheads="1"/>
          </p:cNvSpPr>
          <p:nvPr/>
        </p:nvSpPr>
        <p:spPr bwMode="auto">
          <a:xfrm>
            <a:off x="6660232" y="2482875"/>
            <a:ext cx="1800200" cy="957262"/>
          </a:xfrm>
          <a:prstGeom prst="downArrow">
            <a:avLst>
              <a:gd name="adj1" fmla="val 50000"/>
              <a:gd name="adj2" fmla="val 25000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 dirty="0"/>
          </a:p>
          <a:p>
            <a:pPr algn="ctr"/>
            <a:r>
              <a:rPr lang="en-US" sz="1400" b="1" dirty="0" err="1"/>
              <a:t>Margen</a:t>
            </a:r>
            <a:r>
              <a:rPr lang="en-US" sz="1400" b="1" dirty="0"/>
              <a:t> </a:t>
            </a:r>
            <a:r>
              <a:rPr lang="en-US" sz="1400" b="1" dirty="0" err="1"/>
              <a:t>Objetivo</a:t>
            </a:r>
            <a:endParaRPr lang="en-US" sz="1400" b="1" dirty="0"/>
          </a:p>
          <a:p>
            <a:pPr algn="ctr"/>
            <a:endParaRPr lang="en-US" b="0" dirty="0"/>
          </a:p>
        </p:txBody>
      </p:sp>
      <p:sp>
        <p:nvSpPr>
          <p:cNvPr id="688137" name="AutoShape 9"/>
          <p:cNvSpPr>
            <a:spLocks noChangeAspect="1" noChangeArrowheads="1"/>
          </p:cNvSpPr>
          <p:nvPr/>
        </p:nvSpPr>
        <p:spPr bwMode="auto">
          <a:xfrm>
            <a:off x="6734175" y="3454425"/>
            <a:ext cx="1647825" cy="2057400"/>
          </a:xfrm>
          <a:prstGeom prst="upArrow">
            <a:avLst>
              <a:gd name="adj1" fmla="val 50000"/>
              <a:gd name="adj2" fmla="val 36694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b="0" dirty="0"/>
          </a:p>
          <a:p>
            <a:pPr algn="ctr"/>
            <a:endParaRPr lang="en-US" b="0" dirty="0"/>
          </a:p>
          <a:p>
            <a:pPr algn="ctr"/>
            <a:endParaRPr lang="en-US" b="0" dirty="0"/>
          </a:p>
          <a:p>
            <a:pPr algn="ctr"/>
            <a:r>
              <a:rPr lang="en-US" b="0" dirty="0" err="1"/>
              <a:t>Costo</a:t>
            </a:r>
            <a:r>
              <a:rPr lang="en-US" b="0" dirty="0"/>
              <a:t> </a:t>
            </a:r>
            <a:r>
              <a:rPr lang="en-US" b="0" dirty="0" err="1"/>
              <a:t>Objetivo</a:t>
            </a:r>
            <a:endParaRPr lang="en-US" b="0" dirty="0"/>
          </a:p>
          <a:p>
            <a:pPr algn="ctr"/>
            <a:endParaRPr lang="en-US" b="0" dirty="0"/>
          </a:p>
          <a:p>
            <a:pPr algn="ctr"/>
            <a:endParaRPr lang="en-US" b="0" dirty="0"/>
          </a:p>
        </p:txBody>
      </p:sp>
      <p:sp>
        <p:nvSpPr>
          <p:cNvPr id="8199" name="Line 10"/>
          <p:cNvSpPr>
            <a:spLocks noChangeShapeType="1"/>
          </p:cNvSpPr>
          <p:nvPr/>
        </p:nvSpPr>
        <p:spPr bwMode="auto">
          <a:xfrm>
            <a:off x="304800" y="5530875"/>
            <a:ext cx="861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-28575" y="1159917"/>
            <a:ext cx="32766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 dirty="0">
                <a:latin typeface="+mj-lt"/>
              </a:rPr>
              <a:t>¿</a:t>
            </a:r>
            <a:r>
              <a:rPr lang="en-US" sz="2000" b="0" dirty="0" err="1">
                <a:latin typeface="+mj-lt"/>
              </a:rPr>
              <a:t>Cómo</a:t>
            </a:r>
            <a:r>
              <a:rPr lang="en-US" sz="2000" b="0" dirty="0">
                <a:latin typeface="+mj-lt"/>
              </a:rPr>
              <a:t> </a:t>
            </a:r>
            <a:r>
              <a:rPr lang="en-US" sz="2000" b="0" dirty="0" err="1">
                <a:latin typeface="+mj-lt"/>
              </a:rPr>
              <a:t>fijamos</a:t>
            </a:r>
            <a:r>
              <a:rPr lang="en-US" sz="2000" b="0" dirty="0">
                <a:latin typeface="+mj-lt"/>
              </a:rPr>
              <a:t> los </a:t>
            </a:r>
            <a:r>
              <a:rPr lang="en-US" sz="2000" b="0" dirty="0" err="1">
                <a:latin typeface="+mj-lt"/>
              </a:rPr>
              <a:t>precios</a:t>
            </a:r>
            <a:r>
              <a:rPr lang="en-US" sz="2000" b="0" dirty="0">
                <a:latin typeface="+mj-lt"/>
              </a:rPr>
              <a:t>?</a:t>
            </a:r>
          </a:p>
        </p:txBody>
      </p:sp>
      <p:sp>
        <p:nvSpPr>
          <p:cNvPr id="688142" name="Line 14"/>
          <p:cNvSpPr>
            <a:spLocks noChangeAspect="1" noChangeShapeType="1"/>
          </p:cNvSpPr>
          <p:nvPr/>
        </p:nvSpPr>
        <p:spPr bwMode="auto">
          <a:xfrm>
            <a:off x="549275" y="1628800"/>
            <a:ext cx="34131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688143" name="AutoShape 15"/>
          <p:cNvSpPr>
            <a:spLocks noChangeAspect="1" noChangeArrowheads="1"/>
          </p:cNvSpPr>
          <p:nvPr/>
        </p:nvSpPr>
        <p:spPr bwMode="auto">
          <a:xfrm>
            <a:off x="2133600" y="1644675"/>
            <a:ext cx="1828800" cy="3886200"/>
          </a:xfrm>
          <a:prstGeom prst="upArrow">
            <a:avLst>
              <a:gd name="adj1" fmla="val 50000"/>
              <a:gd name="adj2" fmla="val 61320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b="0"/>
              <a:t>Precio Propuesto</a:t>
            </a:r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</p:txBody>
      </p:sp>
      <p:sp>
        <p:nvSpPr>
          <p:cNvPr id="688144" name="AutoShape 16"/>
          <p:cNvSpPr>
            <a:spLocks noChangeAspect="1" noChangeArrowheads="1"/>
          </p:cNvSpPr>
          <p:nvPr/>
        </p:nvSpPr>
        <p:spPr bwMode="auto">
          <a:xfrm>
            <a:off x="762000" y="2601937"/>
            <a:ext cx="1401763" cy="2924175"/>
          </a:xfrm>
          <a:prstGeom prst="upArrow">
            <a:avLst>
              <a:gd name="adj1" fmla="val 50000"/>
              <a:gd name="adj2" fmla="val 52152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r>
              <a:rPr lang="en-US" b="0"/>
              <a:t>Costo</a:t>
            </a:r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  <a:p>
            <a:pPr algn="ctr"/>
            <a:endParaRPr lang="en-US" b="0"/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1143000" y="5649937"/>
            <a:ext cx="2286000" cy="336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Costo Plus: P = C + M</a:t>
            </a:r>
          </a:p>
        </p:txBody>
      </p:sp>
      <p:sp>
        <p:nvSpPr>
          <p:cNvPr id="688146" name="AutoShape 18"/>
          <p:cNvSpPr>
            <a:spLocks noChangeAspect="1" noChangeArrowheads="1"/>
          </p:cNvSpPr>
          <p:nvPr/>
        </p:nvSpPr>
        <p:spPr bwMode="auto">
          <a:xfrm>
            <a:off x="762000" y="1676425"/>
            <a:ext cx="1401763" cy="882650"/>
          </a:xfrm>
          <a:prstGeom prst="upArrow">
            <a:avLst>
              <a:gd name="adj1" fmla="val 50000"/>
              <a:gd name="adj2" fmla="val 25000"/>
            </a:avLst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b="0" dirty="0"/>
          </a:p>
          <a:p>
            <a:pPr algn="ctr"/>
            <a:r>
              <a:rPr lang="en-US" b="0" dirty="0" err="1"/>
              <a:t>Margen</a:t>
            </a:r>
            <a:endParaRPr lang="en-US" b="0" dirty="0"/>
          </a:p>
          <a:p>
            <a:pPr algn="ctr"/>
            <a:endParaRPr lang="en-US" b="0" dirty="0"/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953000" y="5618187"/>
            <a:ext cx="3352800" cy="3365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/>
              <a:t>Costo Objetivo: CO = PO - MO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847975" y="1660996"/>
            <a:ext cx="3057525" cy="1019175"/>
            <a:chOff x="1794" y="588"/>
            <a:chExt cx="1926" cy="642"/>
          </a:xfrm>
        </p:grpSpPr>
        <p:sp>
          <p:nvSpPr>
            <p:cNvPr id="8210" name="Oval 21"/>
            <p:cNvSpPr>
              <a:spLocks noChangeArrowheads="1"/>
            </p:cNvSpPr>
            <p:nvPr/>
          </p:nvSpPr>
          <p:spPr bwMode="auto">
            <a:xfrm>
              <a:off x="1794" y="588"/>
              <a:ext cx="96" cy="96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CL"/>
            </a:p>
          </p:txBody>
        </p:sp>
        <p:sp>
          <p:nvSpPr>
            <p:cNvPr id="8211" name="Oval 22"/>
            <p:cNvSpPr>
              <a:spLocks noChangeArrowheads="1"/>
            </p:cNvSpPr>
            <p:nvPr/>
          </p:nvSpPr>
          <p:spPr bwMode="auto">
            <a:xfrm>
              <a:off x="3624" y="1134"/>
              <a:ext cx="96" cy="96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CL"/>
            </a:p>
          </p:txBody>
        </p:sp>
        <p:sp>
          <p:nvSpPr>
            <p:cNvPr id="8212" name="Line 23"/>
            <p:cNvSpPr>
              <a:spLocks noChangeShapeType="1"/>
            </p:cNvSpPr>
            <p:nvPr/>
          </p:nvSpPr>
          <p:spPr bwMode="auto">
            <a:xfrm>
              <a:off x="1920" y="660"/>
              <a:ext cx="1680" cy="49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s-CL"/>
            </a:p>
          </p:txBody>
        </p:sp>
      </p:grpSp>
      <p:sp>
        <p:nvSpPr>
          <p:cNvPr id="8209" name="Text Box 34"/>
          <p:cNvSpPr txBox="1">
            <a:spLocks noChangeArrowheads="1"/>
          </p:cNvSpPr>
          <p:nvPr/>
        </p:nvSpPr>
        <p:spPr bwMode="auto">
          <a:xfrm>
            <a:off x="0" y="6067425"/>
            <a:ext cx="9144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b="0"/>
              <a:t>Rybkowski, Z. K. (2009).   The Application of Root Cause Analysis and Target Value Design to Evidence-Based Design in the Capital Planning of Healthcare Facilities,</a:t>
            </a:r>
          </a:p>
          <a:p>
            <a:r>
              <a:rPr lang="en-US" sz="900" b="0"/>
              <a:t>PhD dissertation, UC Berkeley, Berkeley, CA</a:t>
            </a: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Target Value Design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7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8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30" grpId="0" animBg="1"/>
      <p:bldP spid="688131" grpId="0" animBg="1"/>
      <p:bldP spid="688136" grpId="0" animBg="1"/>
      <p:bldP spid="688137" grpId="0" animBg="1"/>
      <p:bldP spid="688142" grpId="0" animBg="1"/>
      <p:bldP spid="688143" grpId="0" animBg="1"/>
      <p:bldP spid="688144" grpId="0" animBg="1"/>
      <p:bldP spid="688145" grpId="0" animBg="1"/>
      <p:bldP spid="688146" grpId="0" animBg="1"/>
      <p:bldP spid="6881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13" name="Rectangle 9"/>
          <p:cNvSpPr>
            <a:spLocks noChangeArrowheads="1"/>
          </p:cNvSpPr>
          <p:nvPr/>
        </p:nvSpPr>
        <p:spPr bwMode="auto">
          <a:xfrm>
            <a:off x="2133600" y="2554833"/>
            <a:ext cx="304800" cy="2438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CL"/>
          </a:p>
        </p:txBody>
      </p:sp>
      <p:sp>
        <p:nvSpPr>
          <p:cNvPr id="815114" name="Rectangle 10"/>
          <p:cNvSpPr>
            <a:spLocks noChangeArrowheads="1"/>
          </p:cNvSpPr>
          <p:nvPr/>
        </p:nvSpPr>
        <p:spPr bwMode="auto">
          <a:xfrm>
            <a:off x="2819400" y="2935833"/>
            <a:ext cx="304800" cy="20574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815115" name="Rectangle 11"/>
          <p:cNvSpPr>
            <a:spLocks noChangeArrowheads="1"/>
          </p:cNvSpPr>
          <p:nvPr/>
        </p:nvSpPr>
        <p:spPr bwMode="auto">
          <a:xfrm>
            <a:off x="3505200" y="3240633"/>
            <a:ext cx="304800" cy="17526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815116" name="Rectangle 12"/>
          <p:cNvSpPr>
            <a:spLocks noChangeArrowheads="1"/>
          </p:cNvSpPr>
          <p:nvPr/>
        </p:nvSpPr>
        <p:spPr bwMode="auto">
          <a:xfrm>
            <a:off x="4191000" y="3774033"/>
            <a:ext cx="304800" cy="12192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815117" name="Rectangle 13" descr="75%"/>
          <p:cNvSpPr>
            <a:spLocks noChangeArrowheads="1"/>
          </p:cNvSpPr>
          <p:nvPr/>
        </p:nvSpPr>
        <p:spPr bwMode="auto">
          <a:xfrm>
            <a:off x="4876800" y="3850233"/>
            <a:ext cx="304800" cy="1143000"/>
          </a:xfrm>
          <a:prstGeom prst="rect">
            <a:avLst/>
          </a:prstGeom>
          <a:pattFill prst="pct75">
            <a:fgClr>
              <a:srgbClr val="6C28DA"/>
            </a:fgClr>
            <a:bgClr>
              <a:srgbClr val="FFFFFF"/>
            </a:bgClr>
          </a:patt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CL"/>
          </a:p>
        </p:txBody>
      </p:sp>
      <p:sp>
        <p:nvSpPr>
          <p:cNvPr id="9224" name="Line 14"/>
          <p:cNvSpPr>
            <a:spLocks noChangeShapeType="1"/>
          </p:cNvSpPr>
          <p:nvPr/>
        </p:nvSpPr>
        <p:spPr bwMode="auto">
          <a:xfrm>
            <a:off x="990600" y="3774033"/>
            <a:ext cx="5638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s-CL"/>
          </a:p>
        </p:txBody>
      </p:sp>
      <p:sp>
        <p:nvSpPr>
          <p:cNvPr id="9225" name="Text Box 15"/>
          <p:cNvSpPr txBox="1">
            <a:spLocks noChangeArrowheads="1"/>
          </p:cNvSpPr>
          <p:nvPr/>
        </p:nvSpPr>
        <p:spPr bwMode="auto">
          <a:xfrm>
            <a:off x="2286000" y="4993233"/>
            <a:ext cx="213360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/>
              <a:t>Generación de Diseño</a:t>
            </a:r>
          </a:p>
        </p:txBody>
      </p:sp>
      <p:sp>
        <p:nvSpPr>
          <p:cNvPr id="9226" name="Text Box 17"/>
          <p:cNvSpPr txBox="1">
            <a:spLocks noChangeArrowheads="1"/>
          </p:cNvSpPr>
          <p:nvPr/>
        </p:nvSpPr>
        <p:spPr bwMode="auto">
          <a:xfrm rot="-5400000">
            <a:off x="990600" y="4155033"/>
            <a:ext cx="1371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/>
              <a:t>Costo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814513" y="1869033"/>
            <a:ext cx="4191000" cy="3124200"/>
            <a:chOff x="1143" y="624"/>
            <a:chExt cx="2640" cy="1968"/>
          </a:xfrm>
        </p:grpSpPr>
        <p:sp>
          <p:nvSpPr>
            <p:cNvPr id="9234" name="Line 16"/>
            <p:cNvSpPr>
              <a:spLocks noChangeShapeType="1"/>
            </p:cNvSpPr>
            <p:nvPr/>
          </p:nvSpPr>
          <p:spPr bwMode="auto">
            <a:xfrm>
              <a:off x="1143" y="2592"/>
              <a:ext cx="26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s-CL"/>
            </a:p>
          </p:txBody>
        </p:sp>
        <p:sp>
          <p:nvSpPr>
            <p:cNvPr id="9235" name="Line 18"/>
            <p:cNvSpPr>
              <a:spLocks noChangeShapeType="1"/>
            </p:cNvSpPr>
            <p:nvPr/>
          </p:nvSpPr>
          <p:spPr bwMode="auto">
            <a:xfrm flipV="1">
              <a:off x="1152" y="624"/>
              <a:ext cx="0" cy="19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spAutoFit/>
            </a:bodyPr>
            <a:lstStyle/>
            <a:p>
              <a:endParaRPr lang="es-CL"/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629400" y="3316833"/>
            <a:ext cx="914400" cy="914400"/>
            <a:chOff x="4224" y="1776"/>
            <a:chExt cx="576" cy="576"/>
          </a:xfrm>
        </p:grpSpPr>
        <p:sp>
          <p:nvSpPr>
            <p:cNvPr id="9231" name="Oval 22"/>
            <p:cNvSpPr>
              <a:spLocks noChangeArrowheads="1"/>
            </p:cNvSpPr>
            <p:nvPr/>
          </p:nvSpPr>
          <p:spPr bwMode="auto">
            <a:xfrm>
              <a:off x="4224" y="1776"/>
              <a:ext cx="576" cy="576"/>
            </a:xfrm>
            <a:prstGeom prst="ellips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s-CL"/>
            </a:p>
          </p:txBody>
        </p:sp>
        <p:sp>
          <p:nvSpPr>
            <p:cNvPr id="9232" name="Oval 23"/>
            <p:cNvSpPr>
              <a:spLocks noChangeArrowheads="1"/>
            </p:cNvSpPr>
            <p:nvPr/>
          </p:nvSpPr>
          <p:spPr bwMode="auto">
            <a:xfrm>
              <a:off x="4350" y="1902"/>
              <a:ext cx="336" cy="336"/>
            </a:xfrm>
            <a:prstGeom prst="ellipse">
              <a:avLst/>
            </a:prstGeom>
            <a:noFill/>
            <a:ln w="7620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CL"/>
            </a:p>
          </p:txBody>
        </p:sp>
        <p:sp>
          <p:nvSpPr>
            <p:cNvPr id="9233" name="Oval 24"/>
            <p:cNvSpPr>
              <a:spLocks noChangeAspect="1" noChangeArrowheads="1"/>
            </p:cNvSpPr>
            <p:nvPr/>
          </p:nvSpPr>
          <p:spPr bwMode="auto">
            <a:xfrm>
              <a:off x="4455" y="2007"/>
              <a:ext cx="127" cy="127"/>
            </a:xfrm>
            <a:prstGeom prst="ellipse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s-CL"/>
            </a:p>
          </p:txBody>
        </p:sp>
      </p:grpSp>
      <p:sp>
        <p:nvSpPr>
          <p:cNvPr id="9229" name="Text Box 33"/>
          <p:cNvSpPr txBox="1">
            <a:spLocks noChangeArrowheads="1"/>
          </p:cNvSpPr>
          <p:nvPr/>
        </p:nvSpPr>
        <p:spPr bwMode="auto">
          <a:xfrm>
            <a:off x="0" y="6019800"/>
            <a:ext cx="9067800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b="0" dirty="0"/>
              <a:t>Clifton, M. B., Bird, H. M. B., Albano, R. E., and Townsend, W. P. (2004). </a:t>
            </a:r>
            <a:r>
              <a:rPr lang="en-US" sz="900" b="0" i="1" dirty="0"/>
              <a:t>Target Costing: Market-Driven Product Design</a:t>
            </a:r>
            <a:r>
              <a:rPr lang="en-US" sz="900" b="0" dirty="0"/>
              <a:t>, Marcel Dekker, Inc., New York</a:t>
            </a:r>
            <a:endParaRPr lang="en-US" sz="900" dirty="0"/>
          </a:p>
          <a:p>
            <a:r>
              <a:rPr lang="en-US" sz="900" b="0" dirty="0" err="1"/>
              <a:t>Rybkowski</a:t>
            </a:r>
            <a:r>
              <a:rPr lang="en-US" sz="900" b="0" dirty="0"/>
              <a:t>, Z. K. (2009).   The Application of Root Cause Analysis and Target Value Design to Evidence-Based Design in the Capital Planning of Healthcare Facilities,</a:t>
            </a:r>
          </a:p>
          <a:p>
            <a:r>
              <a:rPr lang="en-US" sz="900" b="0" dirty="0"/>
              <a:t>PhD dissertation, UC Berkeley, Berkeley, CA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9338" y="196135"/>
            <a:ext cx="6086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0" lvl="0" indent="-256032">
              <a:buClr>
                <a:schemeClr val="accent3"/>
              </a:buClr>
              <a:defRPr/>
            </a:pPr>
            <a:r>
              <a:rPr lang="en-US" sz="3600" dirty="0" err="1">
                <a:solidFill>
                  <a:schemeClr val="bg1"/>
                </a:solidFill>
              </a:rPr>
              <a:t>Diseñando</a:t>
            </a:r>
            <a:r>
              <a:rPr lang="en-US" sz="3600" dirty="0">
                <a:solidFill>
                  <a:schemeClr val="bg1"/>
                </a:solidFill>
              </a:rPr>
              <a:t> para </a:t>
            </a:r>
            <a:r>
              <a:rPr lang="en-US" sz="3600" dirty="0" err="1">
                <a:solidFill>
                  <a:schemeClr val="bg1"/>
                </a:solidFill>
              </a:rPr>
              <a:t>Costo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Objetivo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5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5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13" grpId="0" animBg="1"/>
      <p:bldP spid="815114" grpId="0" animBg="1"/>
      <p:bldP spid="815115" grpId="0" animBg="1"/>
      <p:bldP spid="815116" grpId="0" animBg="1"/>
      <p:bldP spid="8151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ATHEDRAL HILL_Target Cost_2008_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</p:spPr>
      </p:pic>
    </p:spTree>
    <p:extLst>
      <p:ext uri="{BB962C8B-B14F-4D97-AF65-F5344CB8AC3E}">
        <p14:creationId xmlns:p14="http://schemas.microsoft.com/office/powerpoint/2010/main" val="6737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792088" y="5983631"/>
            <a:ext cx="9144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b="0" dirty="0" err="1"/>
              <a:t>Rybkowski</a:t>
            </a:r>
            <a:r>
              <a:rPr lang="en-US" sz="900" b="0" dirty="0"/>
              <a:t>, Z. K. (2009).   The Application of Root Cause Analysis and Target Value Design to Evidence-Based Design in the Capital Planning of Healthcare Facilities,</a:t>
            </a:r>
          </a:p>
          <a:p>
            <a:r>
              <a:rPr lang="en-US" sz="900" b="0" dirty="0"/>
              <a:t>PhD dissertation, UC Berkeley, Berkeley, CA</a:t>
            </a:r>
          </a:p>
        </p:txBody>
      </p:sp>
      <p:sp>
        <p:nvSpPr>
          <p:cNvPr id="734239" name="Rectangle 31"/>
          <p:cNvSpPr>
            <a:spLocks noChangeArrowheads="1"/>
          </p:cNvSpPr>
          <p:nvPr/>
        </p:nvSpPr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683817" y="1972667"/>
            <a:ext cx="7704142" cy="3184525"/>
            <a:chOff x="304" y="672"/>
            <a:chExt cx="4853" cy="2006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76" y="672"/>
              <a:ext cx="4581" cy="2006"/>
              <a:chOff x="2580" y="10080"/>
              <a:chExt cx="9308" cy="3795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8759" y="10620"/>
                <a:ext cx="3100" cy="1800"/>
                <a:chOff x="8759" y="11295"/>
                <a:chExt cx="3100" cy="1800"/>
              </a:xfrm>
            </p:grpSpPr>
            <p:sp>
              <p:nvSpPr>
                <p:cNvPr id="2255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8978" y="11700"/>
                  <a:ext cx="2881" cy="1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r>
                    <a:rPr lang="en-US" altLang="zh-CN" b="0" dirty="0" smtClean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Plan 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de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incentivo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para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satisfacer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costo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admisible</a:t>
                  </a:r>
                  <a:endParaRPr lang="en-US" altLang="zh-CN" b="0" dirty="0">
                    <a:solidFill>
                      <a:schemeClr val="tx1"/>
                    </a:solidFill>
                    <a:latin typeface="Times New Roman" pitchFamily="18" charset="0"/>
                    <a:ea typeface="SimSun" pitchFamily="2" charset="-122"/>
                  </a:endParaRPr>
                </a:p>
              </p:txBody>
            </p:sp>
            <p:sp>
              <p:nvSpPr>
                <p:cNvPr id="22559" name="AutoShape 15"/>
                <p:cNvSpPr>
                  <a:spLocks/>
                </p:cNvSpPr>
                <p:nvPr/>
              </p:nvSpPr>
              <p:spPr bwMode="auto">
                <a:xfrm>
                  <a:off x="8759" y="11295"/>
                  <a:ext cx="180" cy="1800"/>
                </a:xfrm>
                <a:prstGeom prst="rightBrace">
                  <a:avLst>
                    <a:gd name="adj1" fmla="val 83333"/>
                    <a:gd name="adj2" fmla="val 50000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CL"/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8759" y="12225"/>
                <a:ext cx="3129" cy="1110"/>
                <a:chOff x="8759" y="12945"/>
                <a:chExt cx="3129" cy="1110"/>
              </a:xfrm>
            </p:grpSpPr>
            <p:sp>
              <p:nvSpPr>
                <p:cNvPr id="2255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9008" y="12945"/>
                  <a:ext cx="2880" cy="1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en-US" altLang="zh-CN" sz="400" b="0" dirty="0">
                    <a:solidFill>
                      <a:schemeClr val="tx1"/>
                    </a:solidFill>
                    <a:latin typeface="Times New Roman" pitchFamily="18" charset="0"/>
                    <a:ea typeface="SimSun" pitchFamily="2" charset="-122"/>
                  </a:endParaRPr>
                </a:p>
                <a:p>
                  <a:pPr algn="l"/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Plan de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incentivo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para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llegar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por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debajo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del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coste</a:t>
                  </a:r>
                  <a:r>
                    <a:rPr lang="en-US" altLang="zh-CN" b="0" dirty="0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 </a:t>
                  </a:r>
                  <a:r>
                    <a:rPr lang="en-US" altLang="zh-CN" b="0" dirty="0" err="1">
                      <a:solidFill>
                        <a:schemeClr val="tx1"/>
                      </a:solidFill>
                      <a:latin typeface="Times New Roman" pitchFamily="18" charset="0"/>
                      <a:ea typeface="SimSun" pitchFamily="2" charset="-122"/>
                    </a:rPr>
                    <a:t>admisible</a:t>
                  </a:r>
                  <a:endParaRPr lang="en-US" altLang="zh-CN" b="0" dirty="0">
                    <a:solidFill>
                      <a:schemeClr val="tx1"/>
                    </a:solidFill>
                    <a:latin typeface="Times New Roman" pitchFamily="18" charset="0"/>
                    <a:ea typeface="SimSun" pitchFamily="2" charset="-122"/>
                  </a:endParaRPr>
                </a:p>
              </p:txBody>
            </p:sp>
            <p:sp>
              <p:nvSpPr>
                <p:cNvPr id="22557" name="AutoShape 18"/>
                <p:cNvSpPr>
                  <a:spLocks/>
                </p:cNvSpPr>
                <p:nvPr/>
              </p:nvSpPr>
              <p:spPr bwMode="auto">
                <a:xfrm>
                  <a:off x="8759" y="13155"/>
                  <a:ext cx="180" cy="900"/>
                </a:xfrm>
                <a:prstGeom prst="rightBrace">
                  <a:avLst>
                    <a:gd name="adj1" fmla="val 41667"/>
                    <a:gd name="adj2" fmla="val 50000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CL"/>
                </a:p>
              </p:txBody>
            </p:sp>
          </p:grpSp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2580" y="10080"/>
                <a:ext cx="5160" cy="3795"/>
                <a:chOff x="2580" y="10800"/>
                <a:chExt cx="5160" cy="3795"/>
              </a:xfrm>
            </p:grpSpPr>
            <p:grpSp>
              <p:nvGrpSpPr>
                <p:cNvPr id="7" name="Group 20"/>
                <p:cNvGrpSpPr>
                  <a:grpSpLocks/>
                </p:cNvGrpSpPr>
                <p:nvPr/>
              </p:nvGrpSpPr>
              <p:grpSpPr bwMode="auto">
                <a:xfrm>
                  <a:off x="3060" y="10800"/>
                  <a:ext cx="4680" cy="3420"/>
                  <a:chOff x="3060" y="10800"/>
                  <a:chExt cx="4680" cy="3420"/>
                </a:xfrm>
              </p:grpSpPr>
              <p:sp>
                <p:nvSpPr>
                  <p:cNvPr id="2254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240" y="11340"/>
                    <a:ext cx="4140" cy="270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CL"/>
                  </a:p>
                </p:txBody>
              </p:sp>
              <p:grpSp>
                <p:nvGrpSpPr>
                  <p:cNvPr id="8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060" y="10800"/>
                    <a:ext cx="4680" cy="3420"/>
                    <a:chOff x="3060" y="10800"/>
                    <a:chExt cx="4680" cy="3420"/>
                  </a:xfrm>
                </p:grpSpPr>
                <p:grpSp>
                  <p:nvGrpSpPr>
                    <p:cNvPr id="9" name="Group 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60" y="10800"/>
                      <a:ext cx="4680" cy="3420"/>
                      <a:chOff x="3060" y="10800"/>
                      <a:chExt cx="4680" cy="3420"/>
                    </a:xfrm>
                  </p:grpSpPr>
                  <p:sp>
                    <p:nvSpPr>
                      <p:cNvPr id="22554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060" y="10800"/>
                        <a:ext cx="0" cy="342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s-CL"/>
                      </a:p>
                    </p:txBody>
                  </p:sp>
                  <p:sp>
                    <p:nvSpPr>
                      <p:cNvPr id="22555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060" y="14220"/>
                        <a:ext cx="46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</p:spPr>
                    <p:txBody>
                      <a:bodyPr/>
                      <a:lstStyle/>
                      <a:p>
                        <a:endParaRPr lang="es-CL"/>
                      </a:p>
                    </p:txBody>
                  </p:sp>
                </p:grpSp>
                <p:sp>
                  <p:nvSpPr>
                    <p:cNvPr id="22552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105" y="13140"/>
                      <a:ext cx="4500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prstDash val="sysDot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s-CL"/>
                    </a:p>
                  </p:txBody>
                </p:sp>
              </p:grpSp>
            </p:grpSp>
            <p:sp>
              <p:nvSpPr>
                <p:cNvPr id="2254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500" y="14175"/>
                  <a:ext cx="1398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/>
                  <a:r>
                    <a:rPr lang="en-US" altLang="zh-CN" b="0" dirty="0" err="1">
                      <a:solidFill>
                        <a:schemeClr val="tx1"/>
                      </a:solidFill>
                      <a:latin typeface="+mn-lt"/>
                      <a:ea typeface="SimSun" pitchFamily="2" charset="-122"/>
                    </a:rPr>
                    <a:t>Tiempo</a:t>
                  </a:r>
                  <a:endParaRPr lang="en-US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2254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580" y="12060"/>
                  <a:ext cx="540" cy="13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/>
                  <a:endParaRPr lang="es-CL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734241" name="Text Box 33"/>
            <p:cNvSpPr txBox="1">
              <a:spLocks noChangeArrowheads="1"/>
            </p:cNvSpPr>
            <p:nvPr/>
          </p:nvSpPr>
          <p:spPr bwMode="auto">
            <a:xfrm rot="10800000">
              <a:off x="304" y="1200"/>
              <a:ext cx="233" cy="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en-US" b="0" dirty="0" err="1">
                  <a:solidFill>
                    <a:schemeClr val="tx1"/>
                  </a:solidFill>
                  <a:latin typeface="Arial" pitchFamily="34" charset="0"/>
                </a:rPr>
                <a:t>Costo</a:t>
              </a:r>
              <a:r>
                <a:rPr lang="en-US" b="0" dirty="0">
                  <a:solidFill>
                    <a:schemeClr val="tx1"/>
                  </a:solidFill>
                  <a:latin typeface="Arial" pitchFamily="34" charset="0"/>
                </a:rPr>
                <a:t> de </a:t>
              </a:r>
              <a:r>
                <a:rPr lang="en-US" b="0" dirty="0" err="1">
                  <a:solidFill>
                    <a:schemeClr val="tx1"/>
                  </a:solidFill>
                  <a:latin typeface="Arial" pitchFamily="34" charset="0"/>
                </a:rPr>
                <a:t>Proyecto</a:t>
              </a:r>
              <a:endParaRPr lang="en-US" b="0" dirty="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22536" name="Oval 35"/>
          <p:cNvSpPr>
            <a:spLocks noChangeArrowheads="1"/>
          </p:cNvSpPr>
          <p:nvPr/>
        </p:nvSpPr>
        <p:spPr bwMode="auto">
          <a:xfrm>
            <a:off x="3670300" y="3883099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s-CL"/>
          </a:p>
        </p:txBody>
      </p:sp>
      <p:sp>
        <p:nvSpPr>
          <p:cNvPr id="22537" name="Oval 36"/>
          <p:cNvSpPr>
            <a:spLocks noChangeArrowheads="1"/>
          </p:cNvSpPr>
          <p:nvPr/>
        </p:nvSpPr>
        <p:spPr bwMode="auto">
          <a:xfrm>
            <a:off x="4779640" y="4628579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s-CL"/>
          </a:p>
        </p:txBody>
      </p:sp>
      <p:sp>
        <p:nvSpPr>
          <p:cNvPr id="22538" name="Text Box 37"/>
          <p:cNvSpPr txBox="1">
            <a:spLocks noChangeArrowheads="1"/>
          </p:cNvSpPr>
          <p:nvPr/>
        </p:nvSpPr>
        <p:spPr bwMode="auto">
          <a:xfrm>
            <a:off x="4856584" y="4060899"/>
            <a:ext cx="13716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Costo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Objetivo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39" name="Text Box 38"/>
          <p:cNvSpPr txBox="1">
            <a:spLocks noChangeArrowheads="1"/>
          </p:cNvSpPr>
          <p:nvPr/>
        </p:nvSpPr>
        <p:spPr bwMode="auto">
          <a:xfrm>
            <a:off x="3946450" y="3280618"/>
            <a:ext cx="1417638" cy="2762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</a:rPr>
              <a:t>Costo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Admisible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135702" y="210870"/>
            <a:ext cx="8229600" cy="12739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defRPr/>
            </a:pPr>
            <a:r>
              <a:rPr lang="en-US" sz="36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Motivadores</a:t>
            </a:r>
            <a:r>
              <a:rPr lang="en-US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Contractuales</a:t>
            </a:r>
            <a:endParaRPr lang="en-US" sz="36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06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Relaciones Entre las Partes 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647285"/>
            <a:ext cx="8229600" cy="5184576"/>
          </a:xfrm>
        </p:spPr>
        <p:txBody>
          <a:bodyPr/>
          <a:lstStyle/>
          <a:p>
            <a:pPr marL="533400" indent="-533400" algn="just" eaLnBrk="1" hangingPunct="1"/>
            <a:r>
              <a:rPr lang="es-CL" sz="2400" dirty="0" smtClean="0"/>
              <a:t>Se firma un solo contrato entre el mandante, el diseñador y el contratista general que describe como serán las relaciones entre las partes que conforman este Equipo Integrado de Proyecto (EIP).</a:t>
            </a:r>
            <a:r>
              <a:rPr lang="es-CL" sz="2400" dirty="0" smtClean="0">
                <a:sym typeface="Wingdings" pitchFamily="2" charset="2"/>
              </a:rPr>
              <a:t></a:t>
            </a:r>
            <a:r>
              <a:rPr lang="es-CL" sz="2400" dirty="0" smtClean="0"/>
              <a:t> </a:t>
            </a:r>
            <a:r>
              <a:rPr lang="es-CL" sz="2400" b="1" dirty="0" err="1" smtClean="0"/>
              <a:t>Integrated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Agreement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for</a:t>
            </a:r>
            <a:r>
              <a:rPr lang="es-CL" sz="2400" b="1" dirty="0" smtClean="0"/>
              <a:t> Lean </a:t>
            </a:r>
            <a:r>
              <a:rPr lang="es-CL" sz="2400" b="1" dirty="0" err="1" smtClean="0"/>
              <a:t>project</a:t>
            </a:r>
            <a:r>
              <a:rPr lang="es-CL" sz="2400" b="1" dirty="0" smtClean="0"/>
              <a:t> </a:t>
            </a:r>
            <a:r>
              <a:rPr lang="es-CL" sz="2400" b="1" dirty="0" err="1" smtClean="0"/>
              <a:t>Delivery</a:t>
            </a:r>
            <a:endParaRPr lang="es-CL" sz="2400" b="1" dirty="0" smtClean="0"/>
          </a:p>
          <a:p>
            <a:pPr marL="533400" indent="-533400" algn="just" eaLnBrk="1" hangingPunct="1"/>
            <a:r>
              <a:rPr lang="es-CL" sz="2400" dirty="0" smtClean="0"/>
              <a:t>El </a:t>
            </a:r>
            <a:r>
              <a:rPr lang="es-CL" sz="2400" dirty="0" smtClean="0"/>
              <a:t>equipo se selecciona en base a solicitudes de propuestas que son seleccionadas en base al valor ofrecido y no en base al menor costo. 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183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3600" dirty="0" err="1"/>
              <a:t>Beneficios</a:t>
            </a:r>
            <a:r>
              <a:rPr lang="en-US" sz="3600" dirty="0"/>
              <a:t> </a:t>
            </a:r>
            <a:r>
              <a:rPr lang="en-US" sz="3600" dirty="0" err="1"/>
              <a:t>atribuibles</a:t>
            </a:r>
            <a:r>
              <a:rPr lang="en-US" sz="3600" dirty="0"/>
              <a:t> a </a:t>
            </a:r>
            <a:r>
              <a:rPr lang="en-US" sz="3600" dirty="0" smtClean="0"/>
              <a:t>LPD</a:t>
            </a:r>
            <a:r>
              <a:rPr lang="en-US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Reportados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Sutter Health)</a:t>
            </a:r>
            <a:endParaRPr lang="en-US" sz="2400" dirty="0"/>
          </a:p>
        </p:txBody>
      </p:sp>
      <p:sp>
        <p:nvSpPr>
          <p:cNvPr id="95232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4"/>
            <a:ext cx="8229600" cy="5184576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/>
              <a:t>Millones</a:t>
            </a:r>
            <a:r>
              <a:rPr lang="en-US" sz="2400" dirty="0"/>
              <a:t> de </a:t>
            </a:r>
            <a:r>
              <a:rPr lang="en-US" sz="2400" dirty="0" err="1"/>
              <a:t>dólares</a:t>
            </a:r>
            <a:r>
              <a:rPr lang="en-US" sz="2400" dirty="0"/>
              <a:t> en </a:t>
            </a:r>
            <a:r>
              <a:rPr lang="en-US" sz="2400" dirty="0" err="1"/>
              <a:t>prevención</a:t>
            </a:r>
            <a:r>
              <a:rPr lang="en-US" sz="2400" dirty="0"/>
              <a:t> y </a:t>
            </a:r>
            <a:r>
              <a:rPr lang="en-US" sz="2400" dirty="0" err="1"/>
              <a:t>reducción</a:t>
            </a:r>
            <a:r>
              <a:rPr lang="en-US" sz="2400" dirty="0"/>
              <a:t> de </a:t>
            </a:r>
            <a:r>
              <a:rPr lang="en-US" sz="2400" dirty="0" err="1"/>
              <a:t>costos</a:t>
            </a:r>
            <a:r>
              <a:rPr lang="en-US" sz="2400" dirty="0"/>
              <a:t> </a:t>
            </a:r>
            <a:r>
              <a:rPr lang="en-US" sz="2400" dirty="0" err="1"/>
              <a:t>asociados</a:t>
            </a:r>
            <a:r>
              <a:rPr lang="en-US" sz="2400" dirty="0"/>
              <a:t> a </a:t>
            </a:r>
            <a:r>
              <a:rPr lang="en-US" sz="2400" dirty="0" err="1"/>
              <a:t>planificación</a:t>
            </a:r>
            <a:r>
              <a:rPr lang="en-US" sz="2400" dirty="0"/>
              <a:t> en </a:t>
            </a:r>
            <a:r>
              <a:rPr lang="en-US" sz="2400" dirty="0" err="1"/>
              <a:t>proyectos</a:t>
            </a:r>
            <a:r>
              <a:rPr lang="en-US" sz="2400" dirty="0"/>
              <a:t> </a:t>
            </a:r>
            <a:r>
              <a:rPr lang="en-US" sz="2400" dirty="0" smtClean="0"/>
              <a:t>clave. </a:t>
            </a:r>
          </a:p>
          <a:p>
            <a:pPr algn="just"/>
            <a:r>
              <a:rPr lang="en-US" sz="2400" dirty="0" err="1" smtClean="0"/>
              <a:t>Sensación</a:t>
            </a:r>
            <a:r>
              <a:rPr lang="en-US" sz="2400" dirty="0" smtClean="0"/>
              <a:t> </a:t>
            </a:r>
            <a:r>
              <a:rPr lang="en-US" sz="2400" dirty="0"/>
              <a:t>de “</a:t>
            </a:r>
            <a:r>
              <a:rPr lang="en-US" sz="2400" dirty="0" err="1"/>
              <a:t>velocidad</a:t>
            </a:r>
            <a:r>
              <a:rPr lang="en-US" sz="2400" dirty="0"/>
              <a:t> </a:t>
            </a:r>
            <a:r>
              <a:rPr lang="en-US" sz="2400" dirty="0" err="1"/>
              <a:t>crucero</a:t>
            </a:r>
            <a:r>
              <a:rPr lang="en-US" sz="2400" dirty="0"/>
              <a:t>” en </a:t>
            </a:r>
            <a:r>
              <a:rPr lang="en-US" sz="2400" dirty="0" err="1"/>
              <a:t>proyectos</a:t>
            </a:r>
            <a:endParaRPr lang="en-US" sz="2400" dirty="0"/>
          </a:p>
          <a:p>
            <a:pPr algn="just"/>
            <a:r>
              <a:rPr lang="en-US" sz="2400" dirty="0" err="1"/>
              <a:t>Proyectos</a:t>
            </a:r>
            <a:r>
              <a:rPr lang="en-US" sz="2400" dirty="0"/>
              <a:t> </a:t>
            </a:r>
            <a:r>
              <a:rPr lang="en-US" sz="2400" dirty="0" err="1"/>
              <a:t>recientemente</a:t>
            </a:r>
            <a:r>
              <a:rPr lang="en-US" sz="2400" dirty="0"/>
              <a:t> </a:t>
            </a:r>
            <a:r>
              <a:rPr lang="en-US" sz="2400" dirty="0" err="1"/>
              <a:t>completados</a:t>
            </a:r>
            <a:r>
              <a:rPr lang="en-US" sz="2400" dirty="0"/>
              <a:t> </a:t>
            </a:r>
            <a:r>
              <a:rPr lang="en-US" sz="2400" dirty="0" err="1"/>
              <a:t>meses</a:t>
            </a:r>
            <a:r>
              <a:rPr lang="en-US" sz="2400" dirty="0"/>
              <a:t> antes del </a:t>
            </a:r>
            <a:r>
              <a:rPr lang="en-US" sz="2400" dirty="0" err="1"/>
              <a:t>plazo</a:t>
            </a:r>
            <a:r>
              <a:rPr lang="en-US" sz="2400" dirty="0"/>
              <a:t> y </a:t>
            </a:r>
            <a:r>
              <a:rPr lang="en-US" sz="2400" dirty="0" err="1"/>
              <a:t>bajo</a:t>
            </a:r>
            <a:r>
              <a:rPr lang="en-US" sz="2400" dirty="0"/>
              <a:t> el </a:t>
            </a:r>
            <a:r>
              <a:rPr lang="en-US" sz="2400" dirty="0" err="1" smtClean="0"/>
              <a:t>presupuesto</a:t>
            </a:r>
            <a:r>
              <a:rPr lang="en-US" sz="2400" dirty="0"/>
              <a:t>. 15-20 % </a:t>
            </a:r>
            <a:r>
              <a:rPr lang="en-US" sz="2400" dirty="0" err="1"/>
              <a:t>reducción</a:t>
            </a:r>
            <a:r>
              <a:rPr lang="en-US" sz="2400" dirty="0"/>
              <a:t> de </a:t>
            </a:r>
            <a:r>
              <a:rPr lang="en-US" sz="2400" dirty="0" err="1"/>
              <a:t>costos</a:t>
            </a:r>
            <a:r>
              <a:rPr lang="en-US" sz="2400" dirty="0"/>
              <a:t> en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 smtClean="0"/>
              <a:t>proyecto</a:t>
            </a:r>
            <a:endParaRPr lang="en-US" sz="2400" dirty="0"/>
          </a:p>
          <a:p>
            <a:pPr algn="just"/>
            <a:r>
              <a:rPr lang="en-US" sz="2400" dirty="0" err="1"/>
              <a:t>Identificación</a:t>
            </a:r>
            <a:r>
              <a:rPr lang="en-US" sz="2400" dirty="0"/>
              <a:t> y </a:t>
            </a:r>
            <a:r>
              <a:rPr lang="en-US" sz="2400" dirty="0" err="1"/>
              <a:t>corrección</a:t>
            </a:r>
            <a:r>
              <a:rPr lang="en-US" sz="2400" dirty="0"/>
              <a:t> de </a:t>
            </a:r>
            <a:r>
              <a:rPr lang="en-US" sz="2400" dirty="0" err="1"/>
              <a:t>falsos</a:t>
            </a:r>
            <a:r>
              <a:rPr lang="en-US" sz="2400" dirty="0"/>
              <a:t> </a:t>
            </a:r>
            <a:r>
              <a:rPr lang="en-US" sz="2400" dirty="0" err="1"/>
              <a:t>supuestos</a:t>
            </a:r>
            <a:r>
              <a:rPr lang="en-US" sz="2400" dirty="0"/>
              <a:t> en </a:t>
            </a:r>
            <a:r>
              <a:rPr lang="en-US" sz="2400" dirty="0" err="1"/>
              <a:t>proyectos</a:t>
            </a:r>
            <a:endParaRPr lang="en-US" sz="2400" dirty="0"/>
          </a:p>
          <a:p>
            <a:pPr algn="just"/>
            <a:r>
              <a:rPr lang="en-US" sz="2400" dirty="0" err="1"/>
              <a:t>Contratistas</a:t>
            </a:r>
            <a:r>
              <a:rPr lang="en-US" sz="2400" dirty="0"/>
              <a:t> y </a:t>
            </a:r>
            <a:r>
              <a:rPr lang="en-US" sz="2400" dirty="0" err="1"/>
              <a:t>diseñadores</a:t>
            </a:r>
            <a:r>
              <a:rPr lang="en-US" sz="2400" dirty="0"/>
              <a:t> con </a:t>
            </a:r>
            <a:r>
              <a:rPr lang="en-US" sz="2400" dirty="0" err="1"/>
              <a:t>ventajas</a:t>
            </a:r>
            <a:r>
              <a:rPr lang="en-US" sz="2400" dirty="0"/>
              <a:t> </a:t>
            </a:r>
            <a:r>
              <a:rPr lang="en-US" sz="2400" dirty="0" err="1"/>
              <a:t>competitivas</a:t>
            </a:r>
            <a:r>
              <a:rPr lang="en-US" sz="2400" dirty="0"/>
              <a:t> </a:t>
            </a:r>
            <a:r>
              <a:rPr lang="en-US" sz="2400" dirty="0" err="1"/>
              <a:t>para</a:t>
            </a:r>
            <a:r>
              <a:rPr lang="en-US" sz="2400" dirty="0"/>
              <a:t> el </a:t>
            </a:r>
            <a:r>
              <a:rPr lang="en-US" sz="2400" dirty="0" err="1"/>
              <a:t>desarrollo</a:t>
            </a:r>
            <a:r>
              <a:rPr lang="en-US" sz="2400" dirty="0"/>
              <a:t> de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proyectos</a:t>
            </a:r>
            <a:endParaRPr lang="en-US" sz="2400" dirty="0"/>
          </a:p>
          <a:p>
            <a:pPr algn="just"/>
            <a:r>
              <a:rPr lang="en-US" sz="2400" dirty="0" err="1"/>
              <a:t>Buenas</a:t>
            </a:r>
            <a:r>
              <a:rPr lang="en-US" sz="2400" dirty="0"/>
              <a:t> </a:t>
            </a:r>
            <a:r>
              <a:rPr lang="en-US" sz="2400" dirty="0" err="1"/>
              <a:t>relaciones</a:t>
            </a:r>
            <a:r>
              <a:rPr lang="en-US" sz="2400" dirty="0"/>
              <a:t> y </a:t>
            </a:r>
            <a:r>
              <a:rPr lang="en-US" sz="2400" dirty="0" err="1"/>
              <a:t>ausencia</a:t>
            </a:r>
            <a:r>
              <a:rPr lang="en-US" sz="2400" dirty="0"/>
              <a:t> de </a:t>
            </a:r>
            <a:r>
              <a:rPr lang="en-US" sz="2400" dirty="0" err="1"/>
              <a:t>conflictos</a:t>
            </a:r>
            <a:endParaRPr lang="en-US" sz="2400" dirty="0"/>
          </a:p>
          <a:p>
            <a:pPr algn="just"/>
            <a:r>
              <a:rPr lang="en-US" sz="2400" dirty="0"/>
              <a:t>No hay </a:t>
            </a:r>
            <a:r>
              <a:rPr lang="en-US" sz="2400" dirty="0" err="1"/>
              <a:t>reclamos</a:t>
            </a:r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652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/>
          </p:nvPr>
        </p:nvSpPr>
        <p:spPr>
          <a:xfrm>
            <a:off x="0" y="1556792"/>
            <a:ext cx="8902700" cy="551723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Lean Project Delivery </a:t>
            </a:r>
            <a:r>
              <a:rPr lang="en-US" sz="2800" dirty="0" err="1" smtClean="0"/>
              <a:t>representa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innovación</a:t>
            </a:r>
            <a:r>
              <a:rPr lang="en-US" sz="2800" dirty="0" smtClean="0"/>
              <a:t> en el </a:t>
            </a:r>
            <a:r>
              <a:rPr lang="en-US" sz="2800" dirty="0" err="1" smtClean="0"/>
              <a:t>desarrollo</a:t>
            </a:r>
            <a:r>
              <a:rPr lang="en-US" sz="2800" dirty="0" smtClean="0"/>
              <a:t> de </a:t>
            </a:r>
            <a:r>
              <a:rPr lang="en-US" sz="2800" dirty="0" err="1" smtClean="0"/>
              <a:t>proyectos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puede</a:t>
            </a:r>
            <a:r>
              <a:rPr lang="en-US" sz="2800" dirty="0" smtClean="0"/>
              <a:t> </a:t>
            </a:r>
            <a:r>
              <a:rPr lang="en-US" sz="2800" dirty="0" err="1" smtClean="0"/>
              <a:t>acelerar</a:t>
            </a:r>
            <a:r>
              <a:rPr lang="en-US" sz="2800" dirty="0" smtClean="0"/>
              <a:t> los </a:t>
            </a:r>
            <a:r>
              <a:rPr lang="en-US" sz="2800" dirty="0" err="1" smtClean="0"/>
              <a:t>plazos</a:t>
            </a:r>
            <a:r>
              <a:rPr lang="en-US" sz="2800" dirty="0" smtClean="0"/>
              <a:t>, </a:t>
            </a:r>
            <a:r>
              <a:rPr lang="en-US" sz="2800" dirty="0" err="1" smtClean="0"/>
              <a:t>reducir</a:t>
            </a:r>
            <a:r>
              <a:rPr lang="en-US" sz="2800" dirty="0" smtClean="0"/>
              <a:t> </a:t>
            </a:r>
            <a:r>
              <a:rPr lang="en-US" sz="2800" dirty="0" err="1" smtClean="0"/>
              <a:t>costos</a:t>
            </a:r>
            <a:r>
              <a:rPr lang="en-US" sz="2800" dirty="0" smtClean="0"/>
              <a:t> y </a:t>
            </a:r>
            <a:r>
              <a:rPr lang="en-US" sz="2800" dirty="0" err="1" smtClean="0"/>
              <a:t>mejorar</a:t>
            </a:r>
            <a:r>
              <a:rPr lang="en-US" sz="2800" dirty="0" smtClean="0"/>
              <a:t> la </a:t>
            </a:r>
            <a:r>
              <a:rPr lang="en-US" sz="2800" dirty="0" err="1" smtClean="0"/>
              <a:t>calidad</a:t>
            </a:r>
            <a:r>
              <a:rPr lang="en-US" sz="2800" dirty="0" smtClean="0"/>
              <a:t> en forma </a:t>
            </a:r>
            <a:r>
              <a:rPr lang="en-US" sz="2800" dirty="0" err="1" smtClean="0"/>
              <a:t>simultánea</a:t>
            </a:r>
            <a:r>
              <a:rPr lang="en-US" sz="2800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800" dirty="0" smtClean="0"/>
              <a:t>Lean Management puede aplicarse en una oficina de diseño, en un ambiente multidisciplinario y colaborativo integrado por varias empresas o a los participantes de todo el ciclo de vida de diseño-construcción.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800" dirty="0" smtClean="0"/>
              <a:t>Impactos no se reducen a resultados cuantitativos, si no que también en mejores relaciones entre las partes.</a:t>
            </a:r>
            <a:endParaRPr lang="es-ES_tradnl" sz="2800" dirty="0" smtClean="0"/>
          </a:p>
        </p:txBody>
      </p:sp>
      <p:sp>
        <p:nvSpPr>
          <p:cNvPr id="32770" name="3 Marcador de número de diapositiva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3E4CF91-0311-432E-9953-F93BD32063D2}" type="slidenum">
              <a:rPr lang="es-ES" smtClean="0"/>
              <a:pPr/>
              <a:t>29</a:t>
            </a:fld>
            <a:endParaRPr lang="es-ES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96552" y="44550"/>
            <a:ext cx="8507412" cy="792162"/>
          </a:xfrm>
        </p:spPr>
        <p:txBody>
          <a:bodyPr/>
          <a:lstStyle/>
          <a:p>
            <a:pPr algn="ctr" eaLnBrk="1" hangingPunct="1"/>
            <a:r>
              <a:rPr lang="es-ES" sz="4000" dirty="0" smtClean="0">
                <a:solidFill>
                  <a:schemeClr val="bg1"/>
                </a:solidFill>
              </a:rPr>
              <a:t>Resumen y Conclusiones</a:t>
            </a:r>
          </a:p>
        </p:txBody>
      </p:sp>
    </p:spTree>
    <p:extLst>
      <p:ext uri="{BB962C8B-B14F-4D97-AF65-F5344CB8AC3E}">
        <p14:creationId xmlns:p14="http://schemas.microsoft.com/office/powerpoint/2010/main" val="28881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000" dirty="0" smtClean="0"/>
              <a:t>Enfoque tradicional</a:t>
            </a:r>
            <a:endParaRPr lang="es-CO" sz="4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288" y="1819291"/>
            <a:ext cx="7591425" cy="396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46220"/>
            <a:ext cx="4063779" cy="406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3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000" dirty="0" smtClean="0"/>
              <a:t>Enfoque Lean</a:t>
            </a:r>
            <a:endParaRPr lang="es-CO" sz="40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588" y="1795479"/>
            <a:ext cx="761682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-396552" y="44624"/>
            <a:ext cx="6629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3600" b="1" dirty="0" smtClean="0">
                <a:solidFill>
                  <a:schemeClr val="bg1"/>
                </a:solidFill>
                <a:latin typeface="Arial Narrow" pitchFamily="34" charset="0"/>
              </a:rPr>
              <a:t>¿Qué es Lean?</a:t>
            </a:r>
            <a:endParaRPr lang="es-ES_tradnl"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609600" y="1892300"/>
            <a:ext cx="77343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3600" b="1" dirty="0">
                <a:solidFill>
                  <a:schemeClr val="tx1"/>
                </a:solidFill>
              </a:rPr>
              <a:t>“Transformarse en </a:t>
            </a:r>
            <a:r>
              <a:rPr lang="es-ES_tradnl" sz="3600" b="1" i="1" dirty="0">
                <a:solidFill>
                  <a:schemeClr val="tx1"/>
                </a:solidFill>
              </a:rPr>
              <a:t>“Lean” </a:t>
            </a:r>
            <a:r>
              <a:rPr lang="es-ES_tradnl" sz="3600" b="1" dirty="0">
                <a:solidFill>
                  <a:schemeClr val="tx1"/>
                </a:solidFill>
              </a:rPr>
              <a:t>es un Proceso de Eliminar Desperdicios con la Meta de Crear Valor”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6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/>
          <a:lstStyle/>
          <a:p>
            <a:pPr eaLnBrk="1" hangingPunct="1"/>
            <a:r>
              <a:rPr lang="es-ES_tradnl" sz="2800" dirty="0" smtClean="0">
                <a:latin typeface="Book Antiqua" pitchFamily="18" charset="0"/>
              </a:rPr>
              <a:t>Principios Selectos de Lean Management (</a:t>
            </a:r>
            <a:r>
              <a:rPr lang="es-ES_tradnl" sz="2800" dirty="0" err="1" smtClean="0">
                <a:latin typeface="Book Antiqua" pitchFamily="18" charset="0"/>
              </a:rPr>
              <a:t>Koskela</a:t>
            </a:r>
            <a:r>
              <a:rPr lang="es-ES_tradnl" sz="2800" dirty="0" smtClean="0">
                <a:latin typeface="Book Antiqua" pitchFamily="18" charset="0"/>
              </a:rPr>
              <a:t>)</a:t>
            </a:r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7504" y="1246435"/>
            <a:ext cx="8656761" cy="4918869"/>
            <a:chOff x="472" y="1016"/>
            <a:chExt cx="4792" cy="2840"/>
          </a:xfrm>
        </p:grpSpPr>
        <p:sp>
          <p:nvSpPr>
            <p:cNvPr id="160772" name="Rectangle 4"/>
            <p:cNvSpPr>
              <a:spLocks noChangeArrowheads="1"/>
            </p:cNvSpPr>
            <p:nvPr/>
          </p:nvSpPr>
          <p:spPr bwMode="auto">
            <a:xfrm>
              <a:off x="472" y="1016"/>
              <a:ext cx="4792" cy="216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02" name="Rectangle 5"/>
            <p:cNvSpPr>
              <a:spLocks noChangeArrowheads="1"/>
            </p:cNvSpPr>
            <p:nvPr/>
          </p:nvSpPr>
          <p:spPr bwMode="auto">
            <a:xfrm>
              <a:off x="720" y="1032"/>
              <a:ext cx="4296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 dirty="0">
                  <a:solidFill>
                    <a:srgbClr val="000000"/>
                  </a:solidFill>
                  <a:latin typeface="Book Antiqua" pitchFamily="18" charset="0"/>
                </a:rPr>
                <a:t>1. Reducción o eliminación de las actividades que no agregan valor</a:t>
              </a:r>
            </a:p>
          </p:txBody>
        </p:sp>
        <p:sp>
          <p:nvSpPr>
            <p:cNvPr id="160774" name="Rectangle 6"/>
            <p:cNvSpPr>
              <a:spLocks noChangeArrowheads="1"/>
            </p:cNvSpPr>
            <p:nvPr/>
          </p:nvSpPr>
          <p:spPr bwMode="auto">
            <a:xfrm>
              <a:off x="472" y="1272"/>
              <a:ext cx="4792" cy="224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04" name="Rectangle 7"/>
            <p:cNvSpPr>
              <a:spLocks noChangeArrowheads="1"/>
            </p:cNvSpPr>
            <p:nvPr/>
          </p:nvSpPr>
          <p:spPr bwMode="auto">
            <a:xfrm>
              <a:off x="1688" y="1296"/>
              <a:ext cx="2360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2. Incremento del valor del producto</a:t>
              </a:r>
            </a:p>
          </p:txBody>
        </p:sp>
        <p:sp>
          <p:nvSpPr>
            <p:cNvPr id="160776" name="Rectangle 8"/>
            <p:cNvSpPr>
              <a:spLocks noChangeArrowheads="1"/>
            </p:cNvSpPr>
            <p:nvPr/>
          </p:nvSpPr>
          <p:spPr bwMode="auto">
            <a:xfrm>
              <a:off x="472" y="1543"/>
              <a:ext cx="4792" cy="206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06" name="Rectangle 9"/>
            <p:cNvSpPr>
              <a:spLocks noChangeArrowheads="1"/>
            </p:cNvSpPr>
            <p:nvPr/>
          </p:nvSpPr>
          <p:spPr bwMode="auto">
            <a:xfrm>
              <a:off x="1864" y="1560"/>
              <a:ext cx="2000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3. Reducción de la variabilidad</a:t>
              </a:r>
            </a:p>
          </p:txBody>
        </p:sp>
        <p:sp>
          <p:nvSpPr>
            <p:cNvPr id="160778" name="Rectangle 10"/>
            <p:cNvSpPr>
              <a:spLocks noChangeArrowheads="1"/>
            </p:cNvSpPr>
            <p:nvPr/>
          </p:nvSpPr>
          <p:spPr bwMode="auto">
            <a:xfrm>
              <a:off x="472" y="1800"/>
              <a:ext cx="4792" cy="215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08" name="Rectangle 11"/>
            <p:cNvSpPr>
              <a:spLocks noChangeArrowheads="1"/>
            </p:cNvSpPr>
            <p:nvPr/>
          </p:nvSpPr>
          <p:spPr bwMode="auto">
            <a:xfrm>
              <a:off x="1800" y="1824"/>
              <a:ext cx="2128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4. Reducción del tiempo del ciclo</a:t>
              </a:r>
            </a:p>
          </p:txBody>
        </p:sp>
        <p:sp>
          <p:nvSpPr>
            <p:cNvPr id="160780" name="Rectangle 12"/>
            <p:cNvSpPr>
              <a:spLocks noChangeArrowheads="1"/>
            </p:cNvSpPr>
            <p:nvPr/>
          </p:nvSpPr>
          <p:spPr bwMode="auto">
            <a:xfrm>
              <a:off x="472" y="2064"/>
              <a:ext cx="4792" cy="216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10" name="Rectangle 13"/>
            <p:cNvSpPr>
              <a:spLocks noChangeArrowheads="1"/>
            </p:cNvSpPr>
            <p:nvPr/>
          </p:nvSpPr>
          <p:spPr bwMode="auto">
            <a:xfrm>
              <a:off x="1936" y="2080"/>
              <a:ext cx="1864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5. Simplificación de procesos</a:t>
              </a:r>
            </a:p>
          </p:txBody>
        </p:sp>
        <p:sp>
          <p:nvSpPr>
            <p:cNvPr id="160782" name="Rectangle 14"/>
            <p:cNvSpPr>
              <a:spLocks noChangeArrowheads="1"/>
            </p:cNvSpPr>
            <p:nvPr/>
          </p:nvSpPr>
          <p:spPr bwMode="auto">
            <a:xfrm>
              <a:off x="472" y="2328"/>
              <a:ext cx="4792" cy="216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12" name="Rectangle 15"/>
            <p:cNvSpPr>
              <a:spLocks noChangeArrowheads="1"/>
            </p:cNvSpPr>
            <p:nvPr/>
          </p:nvSpPr>
          <p:spPr bwMode="auto">
            <a:xfrm>
              <a:off x="1312" y="2344"/>
              <a:ext cx="3112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6. Incremento de la flexibilidad de la producción</a:t>
              </a:r>
            </a:p>
          </p:txBody>
        </p:sp>
        <p:sp>
          <p:nvSpPr>
            <p:cNvPr id="160784" name="Rectangle 16"/>
            <p:cNvSpPr>
              <a:spLocks noChangeArrowheads="1"/>
            </p:cNvSpPr>
            <p:nvPr/>
          </p:nvSpPr>
          <p:spPr bwMode="auto">
            <a:xfrm>
              <a:off x="472" y="2592"/>
              <a:ext cx="4792" cy="216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14" name="Rectangle 17"/>
            <p:cNvSpPr>
              <a:spLocks noChangeArrowheads="1"/>
            </p:cNvSpPr>
            <p:nvPr/>
          </p:nvSpPr>
          <p:spPr bwMode="auto">
            <a:xfrm>
              <a:off x="1944" y="2608"/>
              <a:ext cx="1848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7. Transparencia del proceso</a:t>
              </a:r>
            </a:p>
          </p:txBody>
        </p:sp>
        <p:sp>
          <p:nvSpPr>
            <p:cNvPr id="160786" name="Rectangle 18"/>
            <p:cNvSpPr>
              <a:spLocks noChangeArrowheads="1"/>
            </p:cNvSpPr>
            <p:nvPr/>
          </p:nvSpPr>
          <p:spPr bwMode="auto">
            <a:xfrm>
              <a:off x="472" y="2847"/>
              <a:ext cx="4792" cy="223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16" name="Rectangle 19"/>
            <p:cNvSpPr>
              <a:spLocks noChangeArrowheads="1"/>
            </p:cNvSpPr>
            <p:nvPr/>
          </p:nvSpPr>
          <p:spPr bwMode="auto">
            <a:xfrm>
              <a:off x="1496" y="2872"/>
              <a:ext cx="2736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8. Enfoque del control al proceso completo</a:t>
              </a:r>
            </a:p>
          </p:txBody>
        </p:sp>
        <p:sp>
          <p:nvSpPr>
            <p:cNvPr id="160788" name="Rectangle 20"/>
            <p:cNvSpPr>
              <a:spLocks noChangeArrowheads="1"/>
            </p:cNvSpPr>
            <p:nvPr/>
          </p:nvSpPr>
          <p:spPr bwMode="auto">
            <a:xfrm>
              <a:off x="472" y="3120"/>
              <a:ext cx="4792" cy="208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18" name="Rectangle 21"/>
            <p:cNvSpPr>
              <a:spLocks noChangeArrowheads="1"/>
            </p:cNvSpPr>
            <p:nvPr/>
          </p:nvSpPr>
          <p:spPr bwMode="auto">
            <a:xfrm>
              <a:off x="1648" y="3136"/>
              <a:ext cx="2432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9. Mejoramiento continuo del proceso</a:t>
              </a:r>
            </a:p>
          </p:txBody>
        </p:sp>
        <p:sp>
          <p:nvSpPr>
            <p:cNvPr id="160790" name="Rectangle 22"/>
            <p:cNvSpPr>
              <a:spLocks noChangeArrowheads="1"/>
            </p:cNvSpPr>
            <p:nvPr/>
          </p:nvSpPr>
          <p:spPr bwMode="auto">
            <a:xfrm>
              <a:off x="472" y="3376"/>
              <a:ext cx="4792" cy="224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20" name="Rectangle 23"/>
            <p:cNvSpPr>
              <a:spLocks noChangeArrowheads="1"/>
            </p:cNvSpPr>
            <p:nvPr/>
          </p:nvSpPr>
          <p:spPr bwMode="auto">
            <a:xfrm>
              <a:off x="624" y="3400"/>
              <a:ext cx="4480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10. Balance de mejoramiento de flujo con mejoramiento de conversión</a:t>
              </a:r>
            </a:p>
          </p:txBody>
        </p:sp>
        <p:sp>
          <p:nvSpPr>
            <p:cNvPr id="160792" name="Rectangle 24"/>
            <p:cNvSpPr>
              <a:spLocks noChangeArrowheads="1"/>
            </p:cNvSpPr>
            <p:nvPr/>
          </p:nvSpPr>
          <p:spPr bwMode="auto">
            <a:xfrm>
              <a:off x="472" y="3640"/>
              <a:ext cx="4792" cy="216"/>
            </a:xfrm>
            <a:prstGeom prst="rect">
              <a:avLst/>
            </a:prstGeom>
            <a:gradFill rotWithShape="0">
              <a:gsLst>
                <a:gs pos="0">
                  <a:srgbClr val="80FFBC">
                    <a:gamma/>
                    <a:tint val="0"/>
                    <a:invGamma/>
                  </a:srgbClr>
                </a:gs>
                <a:gs pos="100000">
                  <a:srgbClr val="80FFBC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>
              <a:outerShdw dist="161645" dir="2700000" algn="ctr" rotWithShape="0">
                <a:srgbClr val="404040"/>
              </a:outerShdw>
            </a:effectLst>
          </p:spPr>
          <p:txBody>
            <a:bodyPr wrap="none" lIns="16424" tIns="23265" rIns="16424" bIns="23265"/>
            <a:lstStyle/>
            <a:p>
              <a:pPr>
                <a:defRPr/>
              </a:pPr>
              <a:endParaRPr lang="es-ES" sz="2000"/>
            </a:p>
          </p:txBody>
        </p:sp>
        <p:sp>
          <p:nvSpPr>
            <p:cNvPr id="80922" name="Rectangle 25"/>
            <p:cNvSpPr>
              <a:spLocks noChangeArrowheads="1"/>
            </p:cNvSpPr>
            <p:nvPr/>
          </p:nvSpPr>
          <p:spPr bwMode="auto">
            <a:xfrm>
              <a:off x="1744" y="3656"/>
              <a:ext cx="2240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6424" tIns="23265" rIns="16424" bIns="23265"/>
            <a:lstStyle/>
            <a:p>
              <a:pPr defTabSz="752475" eaLnBrk="0" hangingPunct="0">
                <a:lnSpc>
                  <a:spcPts val="1875"/>
                </a:lnSpc>
                <a:tabLst>
                  <a:tab pos="450850" algn="l"/>
                  <a:tab pos="901700" algn="l"/>
                  <a:tab pos="1352550" algn="l"/>
                </a:tabLst>
              </a:pPr>
              <a:r>
                <a:rPr lang="es-ES_tradnl" sz="2000">
                  <a:solidFill>
                    <a:srgbClr val="000000"/>
                  </a:solidFill>
                  <a:latin typeface="Book Antiqua" pitchFamily="18" charset="0"/>
                </a:rPr>
                <a:t>11. Referenciación (Benchmarking)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187624" y="2780928"/>
            <a:ext cx="6629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ES_tradnl" sz="3600" b="1" dirty="0" smtClean="0">
                <a:latin typeface="Arial Narrow" pitchFamily="34" charset="0"/>
              </a:rPr>
              <a:t>¿Cómo eliminar desperdicios en el proceso de Diseño?:</a:t>
            </a:r>
          </a:p>
          <a:p>
            <a:pPr algn="ctr"/>
            <a:r>
              <a:rPr lang="es-ES_tradnl" sz="3600" b="1" dirty="0" smtClean="0">
                <a:latin typeface="Arial Narrow" pitchFamily="34" charset="0"/>
              </a:rPr>
              <a:t>Un empresa de ingeniería en Chile</a:t>
            </a:r>
            <a:endParaRPr lang="es-ES_tradnl" sz="36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0596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2" name="Group 84"/>
          <p:cNvGrpSpPr>
            <a:grpSpLocks/>
          </p:cNvGrpSpPr>
          <p:nvPr/>
        </p:nvGrpSpPr>
        <p:grpSpPr bwMode="auto">
          <a:xfrm>
            <a:off x="2971800" y="2286000"/>
            <a:ext cx="3429000" cy="457200"/>
            <a:chOff x="2016" y="1440"/>
            <a:chExt cx="2160" cy="288"/>
          </a:xfrm>
        </p:grpSpPr>
        <p:sp>
          <p:nvSpPr>
            <p:cNvPr id="7175" name="Line 7"/>
            <p:cNvSpPr>
              <a:spLocks noChangeShapeType="1"/>
            </p:cNvSpPr>
            <p:nvPr/>
          </p:nvSpPr>
          <p:spPr bwMode="auto">
            <a:xfrm flipH="1">
              <a:off x="2016" y="1440"/>
              <a:ext cx="28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6" name="Line 8"/>
            <p:cNvSpPr>
              <a:spLocks noChangeShapeType="1"/>
            </p:cNvSpPr>
            <p:nvPr/>
          </p:nvSpPr>
          <p:spPr bwMode="auto">
            <a:xfrm>
              <a:off x="3888" y="1440"/>
              <a:ext cx="288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2016" y="1608"/>
              <a:ext cx="49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79" name="Line 11"/>
            <p:cNvSpPr>
              <a:spLocks noChangeShapeType="1"/>
            </p:cNvSpPr>
            <p:nvPr/>
          </p:nvSpPr>
          <p:spPr bwMode="auto">
            <a:xfrm>
              <a:off x="2507" y="1656"/>
              <a:ext cx="3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2850" y="1608"/>
              <a:ext cx="492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3342" y="1656"/>
              <a:ext cx="3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685" y="1608"/>
              <a:ext cx="491" cy="1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7240" name="Group 72"/>
          <p:cNvGrpSpPr>
            <a:grpSpLocks/>
          </p:cNvGrpSpPr>
          <p:nvPr/>
        </p:nvGrpSpPr>
        <p:grpSpPr bwMode="auto">
          <a:xfrm>
            <a:off x="3429000" y="1828800"/>
            <a:ext cx="2501900" cy="485775"/>
            <a:chOff x="2092" y="1152"/>
            <a:chExt cx="1576" cy="306"/>
          </a:xfrm>
        </p:grpSpPr>
        <p:sp>
          <p:nvSpPr>
            <p:cNvPr id="7185" name="Text Box 17"/>
            <p:cNvSpPr txBox="1">
              <a:spLocks noChangeArrowheads="1"/>
            </p:cNvSpPr>
            <p:nvPr/>
          </p:nvSpPr>
          <p:spPr bwMode="auto">
            <a:xfrm>
              <a:off x="2092" y="1152"/>
              <a:ext cx="1576" cy="306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50000">
                  <a:srgbClr val="FFFFFF"/>
                </a:gs>
                <a:gs pos="100000">
                  <a:schemeClr val="accent1"/>
                </a:gs>
              </a:gsLst>
              <a:lin ang="540000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s-ES" altLang="es-ES" sz="2400">
                <a:solidFill>
                  <a:schemeClr val="tx1"/>
                </a:solidFill>
              </a:endParaRPr>
            </a:p>
          </p:txBody>
        </p:sp>
        <p:sp>
          <p:nvSpPr>
            <p:cNvPr id="7189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2509" y="1180"/>
              <a:ext cx="742" cy="21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s-ES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 panose="020B0806030902050204" pitchFamily="34" charset="0"/>
                </a:rPr>
                <a:t>DISEÑO</a:t>
              </a:r>
            </a:p>
          </p:txBody>
        </p:sp>
      </p:grp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086600" y="251460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2800" b="1"/>
              <a:t>Conversión</a:t>
            </a:r>
          </a:p>
        </p:txBody>
      </p:sp>
      <p:grpSp>
        <p:nvGrpSpPr>
          <p:cNvPr id="7246" name="Group 78"/>
          <p:cNvGrpSpPr>
            <a:grpSpLocks/>
          </p:cNvGrpSpPr>
          <p:nvPr/>
        </p:nvGrpSpPr>
        <p:grpSpPr bwMode="auto">
          <a:xfrm>
            <a:off x="1066800" y="1828800"/>
            <a:ext cx="2406650" cy="641350"/>
            <a:chOff x="576" y="1152"/>
            <a:chExt cx="1516" cy="404"/>
          </a:xfrm>
        </p:grpSpPr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1536" y="1347"/>
              <a:ext cx="5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94" name="Text Box 26"/>
            <p:cNvSpPr txBox="1">
              <a:spLocks noChangeArrowheads="1"/>
            </p:cNvSpPr>
            <p:nvPr/>
          </p:nvSpPr>
          <p:spPr bwMode="auto">
            <a:xfrm>
              <a:off x="576" y="1152"/>
              <a:ext cx="10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ES_tradnl" altLang="es-ES" sz="1800">
                  <a:solidFill>
                    <a:schemeClr val="tx1"/>
                  </a:solidFill>
                </a:rPr>
                <a:t>Necesidades y Requerimientos</a:t>
              </a:r>
              <a:endParaRPr lang="es-ES_tradnl" altLang="es-E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7245" name="Group 77"/>
          <p:cNvGrpSpPr>
            <a:grpSpLocks/>
          </p:cNvGrpSpPr>
          <p:nvPr/>
        </p:nvGrpSpPr>
        <p:grpSpPr bwMode="auto">
          <a:xfrm>
            <a:off x="5943600" y="1828800"/>
            <a:ext cx="2559050" cy="641350"/>
            <a:chOff x="3668" y="1152"/>
            <a:chExt cx="1612" cy="404"/>
          </a:xfrm>
        </p:grpSpPr>
        <p:sp>
          <p:nvSpPr>
            <p:cNvPr id="7173" name="Line 5"/>
            <p:cNvSpPr>
              <a:spLocks noChangeShapeType="1"/>
            </p:cNvSpPr>
            <p:nvPr/>
          </p:nvSpPr>
          <p:spPr bwMode="auto">
            <a:xfrm>
              <a:off x="3668" y="1319"/>
              <a:ext cx="5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95" name="Text Box 27"/>
            <p:cNvSpPr txBox="1">
              <a:spLocks noChangeArrowheads="1"/>
            </p:cNvSpPr>
            <p:nvPr/>
          </p:nvSpPr>
          <p:spPr bwMode="auto">
            <a:xfrm>
              <a:off x="4224" y="1152"/>
              <a:ext cx="105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s-ES_tradnl" altLang="es-ES" sz="1800">
                  <a:solidFill>
                    <a:schemeClr val="tx1"/>
                  </a:solidFill>
                </a:rPr>
                <a:t>Diseño de un Producto</a:t>
              </a:r>
              <a:endParaRPr lang="es-ES_tradnl" altLang="es-E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7255" name="Group 87"/>
          <p:cNvGrpSpPr>
            <a:grpSpLocks/>
          </p:cNvGrpSpPr>
          <p:nvPr/>
        </p:nvGrpSpPr>
        <p:grpSpPr bwMode="auto">
          <a:xfrm>
            <a:off x="3733800" y="5657850"/>
            <a:ext cx="1752600" cy="638175"/>
            <a:chOff x="2352" y="3564"/>
            <a:chExt cx="1104" cy="402"/>
          </a:xfrm>
        </p:grpSpPr>
        <p:sp>
          <p:nvSpPr>
            <p:cNvPr id="7220" name="Line 52"/>
            <p:cNvSpPr>
              <a:spLocks noChangeShapeType="1"/>
            </p:cNvSpPr>
            <p:nvPr/>
          </p:nvSpPr>
          <p:spPr bwMode="auto">
            <a:xfrm flipH="1">
              <a:off x="2466" y="3564"/>
              <a:ext cx="876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21" name="Text Box 53"/>
            <p:cNvSpPr txBox="1">
              <a:spLocks noChangeArrowheads="1"/>
            </p:cNvSpPr>
            <p:nvPr/>
          </p:nvSpPr>
          <p:spPr bwMode="auto">
            <a:xfrm>
              <a:off x="2352" y="3600"/>
              <a:ext cx="110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altLang="es-ES" sz="1600">
                  <a:solidFill>
                    <a:schemeClr val="tx1"/>
                  </a:solidFill>
                </a:rPr>
                <a:t>Necesidades y Requerimientos</a:t>
              </a:r>
              <a:endParaRPr lang="es-ES_tradnl" altLang="es-E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3733800" y="5029200"/>
            <a:ext cx="1701800" cy="387350"/>
            <a:chOff x="2352" y="3168"/>
            <a:chExt cx="1072" cy="244"/>
          </a:xfrm>
        </p:grpSpPr>
        <p:sp>
          <p:nvSpPr>
            <p:cNvPr id="7219" name="Line 51"/>
            <p:cNvSpPr>
              <a:spLocks noChangeShapeType="1"/>
            </p:cNvSpPr>
            <p:nvPr/>
          </p:nvSpPr>
          <p:spPr bwMode="auto">
            <a:xfrm>
              <a:off x="2466" y="3412"/>
              <a:ext cx="876" cy="0"/>
            </a:xfrm>
            <a:prstGeom prst="line">
              <a:avLst/>
            </a:prstGeom>
            <a:noFill/>
            <a:ln w="889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22" name="Text Box 54"/>
            <p:cNvSpPr txBox="1">
              <a:spLocks noChangeArrowheads="1"/>
            </p:cNvSpPr>
            <p:nvPr/>
          </p:nvSpPr>
          <p:spPr bwMode="auto">
            <a:xfrm>
              <a:off x="2352" y="3168"/>
              <a:ext cx="10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altLang="es-ES" sz="1600" b="1">
                  <a:solidFill>
                    <a:schemeClr val="tx1"/>
                  </a:solidFill>
                </a:rPr>
                <a:t>Valor</a:t>
              </a:r>
              <a:endParaRPr lang="es-ES_tradnl" altLang="es-ES" sz="24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257" name="Group 89"/>
          <p:cNvGrpSpPr>
            <a:grpSpLocks/>
          </p:cNvGrpSpPr>
          <p:nvPr/>
        </p:nvGrpSpPr>
        <p:grpSpPr bwMode="auto">
          <a:xfrm>
            <a:off x="1981200" y="5270500"/>
            <a:ext cx="5257800" cy="484188"/>
            <a:chOff x="1248" y="3320"/>
            <a:chExt cx="3312" cy="305"/>
          </a:xfrm>
        </p:grpSpPr>
        <p:grpSp>
          <p:nvGrpSpPr>
            <p:cNvPr id="7254" name="Group 86"/>
            <p:cNvGrpSpPr>
              <a:grpSpLocks/>
            </p:cNvGrpSpPr>
            <p:nvPr/>
          </p:nvGrpSpPr>
          <p:grpSpPr bwMode="auto">
            <a:xfrm>
              <a:off x="3342" y="3320"/>
              <a:ext cx="1218" cy="305"/>
              <a:chOff x="3342" y="3320"/>
              <a:chExt cx="1218" cy="305"/>
            </a:xfrm>
          </p:grpSpPr>
          <p:sp>
            <p:nvSpPr>
              <p:cNvPr id="7218" name="Rectangle 50"/>
              <p:cNvSpPr>
                <a:spLocks noChangeArrowheads="1"/>
              </p:cNvSpPr>
              <p:nvPr/>
            </p:nvSpPr>
            <p:spPr bwMode="auto">
              <a:xfrm>
                <a:off x="3342" y="3320"/>
                <a:ext cx="1218" cy="30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223" name="WordArt 5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488" y="3412"/>
                <a:ext cx="926" cy="15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s-ES" sz="3600" kern="10"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C0C0C0"/>
                      </a:outerShdw>
                    </a:effectLst>
                    <a:cs typeface="Times New Roman" panose="02020603050405020304" pitchFamily="18" charset="0"/>
                  </a:rPr>
                  <a:t>CLIENTE</a:t>
                </a:r>
              </a:p>
            </p:txBody>
          </p:sp>
        </p:grpSp>
        <p:grpSp>
          <p:nvGrpSpPr>
            <p:cNvPr id="7253" name="Group 85"/>
            <p:cNvGrpSpPr>
              <a:grpSpLocks/>
            </p:cNvGrpSpPr>
            <p:nvPr/>
          </p:nvGrpSpPr>
          <p:grpSpPr bwMode="auto">
            <a:xfrm>
              <a:off x="1248" y="3320"/>
              <a:ext cx="1218" cy="305"/>
              <a:chOff x="1248" y="3320"/>
              <a:chExt cx="1218" cy="305"/>
            </a:xfrm>
          </p:grpSpPr>
          <p:sp>
            <p:nvSpPr>
              <p:cNvPr id="7217" name="Rectangle 49"/>
              <p:cNvSpPr>
                <a:spLocks noChangeArrowheads="1"/>
              </p:cNvSpPr>
              <p:nvPr/>
            </p:nvSpPr>
            <p:spPr bwMode="auto">
              <a:xfrm>
                <a:off x="1248" y="3320"/>
                <a:ext cx="1218" cy="30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224" name="WordArt 5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345" y="3412"/>
                <a:ext cx="1023" cy="152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s-ES" sz="3600" kern="10"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C0C0C0"/>
                      </a:outerShdw>
                    </a:effectLst>
                    <a:cs typeface="Times New Roman" panose="02020603050405020304" pitchFamily="18" charset="0"/>
                  </a:rPr>
                  <a:t>PROVEEDOR</a:t>
                </a:r>
              </a:p>
            </p:txBody>
          </p:sp>
        </p:grpSp>
      </p:grpSp>
      <p:grpSp>
        <p:nvGrpSpPr>
          <p:cNvPr id="7251" name="Group 83"/>
          <p:cNvGrpSpPr>
            <a:grpSpLocks/>
          </p:cNvGrpSpPr>
          <p:nvPr/>
        </p:nvGrpSpPr>
        <p:grpSpPr bwMode="auto">
          <a:xfrm>
            <a:off x="1295400" y="3429000"/>
            <a:ext cx="6858000" cy="1173163"/>
            <a:chOff x="864" y="2112"/>
            <a:chExt cx="4320" cy="788"/>
          </a:xfrm>
        </p:grpSpPr>
        <p:sp>
          <p:nvSpPr>
            <p:cNvPr id="7196" name="Rectangle 28"/>
            <p:cNvSpPr>
              <a:spLocks noChangeArrowheads="1"/>
            </p:cNvSpPr>
            <p:nvPr/>
          </p:nvSpPr>
          <p:spPr bwMode="auto">
            <a:xfrm>
              <a:off x="1481" y="2324"/>
              <a:ext cx="427" cy="1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99" name="Rectangle 31"/>
            <p:cNvSpPr>
              <a:spLocks noChangeArrowheads="1"/>
            </p:cNvSpPr>
            <p:nvPr/>
          </p:nvSpPr>
          <p:spPr bwMode="auto">
            <a:xfrm>
              <a:off x="2146" y="2324"/>
              <a:ext cx="427" cy="1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01" name="Line 33"/>
            <p:cNvSpPr>
              <a:spLocks noChangeShapeType="1"/>
            </p:cNvSpPr>
            <p:nvPr/>
          </p:nvSpPr>
          <p:spPr bwMode="auto">
            <a:xfrm>
              <a:off x="1908" y="2403"/>
              <a:ext cx="2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02" name="Rectangle 34"/>
            <p:cNvSpPr>
              <a:spLocks noChangeArrowheads="1"/>
            </p:cNvSpPr>
            <p:nvPr/>
          </p:nvSpPr>
          <p:spPr bwMode="auto">
            <a:xfrm>
              <a:off x="2810" y="2324"/>
              <a:ext cx="428" cy="15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tx1"/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03" name="Rectangle 35"/>
            <p:cNvSpPr>
              <a:spLocks noChangeArrowheads="1"/>
            </p:cNvSpPr>
            <p:nvPr/>
          </p:nvSpPr>
          <p:spPr bwMode="auto">
            <a:xfrm>
              <a:off x="3475" y="2324"/>
              <a:ext cx="427" cy="1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04" name="Line 36"/>
            <p:cNvSpPr>
              <a:spLocks noChangeShapeType="1"/>
            </p:cNvSpPr>
            <p:nvPr/>
          </p:nvSpPr>
          <p:spPr bwMode="auto">
            <a:xfrm>
              <a:off x="3238" y="2403"/>
              <a:ext cx="2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05" name="Line 37"/>
            <p:cNvSpPr>
              <a:spLocks noChangeShapeType="1"/>
            </p:cNvSpPr>
            <p:nvPr/>
          </p:nvSpPr>
          <p:spPr bwMode="auto">
            <a:xfrm>
              <a:off x="2573" y="2403"/>
              <a:ext cx="23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06" name="Line 38"/>
            <p:cNvSpPr>
              <a:spLocks noChangeShapeType="1"/>
            </p:cNvSpPr>
            <p:nvPr/>
          </p:nvSpPr>
          <p:spPr bwMode="auto">
            <a:xfrm>
              <a:off x="3902" y="2403"/>
              <a:ext cx="2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07" name="Rectangle 39"/>
            <p:cNvSpPr>
              <a:spLocks noChangeArrowheads="1"/>
            </p:cNvSpPr>
            <p:nvPr/>
          </p:nvSpPr>
          <p:spPr bwMode="auto">
            <a:xfrm>
              <a:off x="4140" y="2324"/>
              <a:ext cx="427" cy="1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08" name="Text Box 40"/>
            <p:cNvSpPr txBox="1">
              <a:spLocks noChangeArrowheads="1"/>
            </p:cNvSpPr>
            <p:nvPr/>
          </p:nvSpPr>
          <p:spPr bwMode="auto">
            <a:xfrm>
              <a:off x="1339" y="2510"/>
              <a:ext cx="664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 sz="1600">
                  <a:solidFill>
                    <a:schemeClr val="tx1"/>
                  </a:solidFill>
                </a:rPr>
                <a:t>Espera </a:t>
              </a:r>
            </a:p>
            <a:p>
              <a:r>
                <a:rPr lang="es-ES_tradnl" altLang="es-ES" sz="1600">
                  <a:solidFill>
                    <a:schemeClr val="tx1"/>
                  </a:solidFill>
                </a:rPr>
                <a:t>de Info.</a:t>
              </a:r>
              <a:endParaRPr lang="es-ES_tradnl" altLang="es-ES" sz="2400" b="1">
                <a:solidFill>
                  <a:schemeClr val="tx1"/>
                </a:solidFill>
              </a:endParaRPr>
            </a:p>
          </p:txBody>
        </p:sp>
        <p:sp>
          <p:nvSpPr>
            <p:cNvPr id="7209" name="Line 41"/>
            <p:cNvSpPr>
              <a:spLocks noChangeShapeType="1"/>
            </p:cNvSpPr>
            <p:nvPr/>
          </p:nvSpPr>
          <p:spPr bwMode="auto">
            <a:xfrm flipV="1">
              <a:off x="2383" y="2191"/>
              <a:ext cx="0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10" name="Line 42"/>
            <p:cNvSpPr>
              <a:spLocks noChangeShapeType="1"/>
            </p:cNvSpPr>
            <p:nvPr/>
          </p:nvSpPr>
          <p:spPr bwMode="auto">
            <a:xfrm flipV="1">
              <a:off x="3665" y="2191"/>
              <a:ext cx="0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11" name="Line 43"/>
            <p:cNvSpPr>
              <a:spLocks noChangeShapeType="1"/>
            </p:cNvSpPr>
            <p:nvPr/>
          </p:nvSpPr>
          <p:spPr bwMode="auto">
            <a:xfrm flipH="1">
              <a:off x="3095" y="2191"/>
              <a:ext cx="5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12" name="Line 44"/>
            <p:cNvSpPr>
              <a:spLocks noChangeShapeType="1"/>
            </p:cNvSpPr>
            <p:nvPr/>
          </p:nvSpPr>
          <p:spPr bwMode="auto">
            <a:xfrm>
              <a:off x="3095" y="2191"/>
              <a:ext cx="0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13" name="Line 45"/>
            <p:cNvSpPr>
              <a:spLocks noChangeShapeType="1"/>
            </p:cNvSpPr>
            <p:nvPr/>
          </p:nvSpPr>
          <p:spPr bwMode="auto">
            <a:xfrm flipV="1">
              <a:off x="4377" y="2191"/>
              <a:ext cx="0" cy="13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14" name="Line 46"/>
            <p:cNvSpPr>
              <a:spLocks noChangeShapeType="1"/>
            </p:cNvSpPr>
            <p:nvPr/>
          </p:nvSpPr>
          <p:spPr bwMode="auto">
            <a:xfrm>
              <a:off x="864" y="2403"/>
              <a:ext cx="617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15" name="Line 47"/>
            <p:cNvSpPr>
              <a:spLocks noChangeShapeType="1"/>
            </p:cNvSpPr>
            <p:nvPr/>
          </p:nvSpPr>
          <p:spPr bwMode="auto">
            <a:xfrm>
              <a:off x="4567" y="2403"/>
              <a:ext cx="617" cy="0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16" name="Rectangle 48"/>
            <p:cNvSpPr>
              <a:spLocks noChangeArrowheads="1"/>
            </p:cNvSpPr>
            <p:nvPr/>
          </p:nvSpPr>
          <p:spPr bwMode="auto">
            <a:xfrm>
              <a:off x="1104" y="2112"/>
              <a:ext cx="3748" cy="76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226" name="Text Box 58"/>
            <p:cNvSpPr txBox="1">
              <a:spLocks noChangeArrowheads="1"/>
            </p:cNvSpPr>
            <p:nvPr/>
          </p:nvSpPr>
          <p:spPr bwMode="auto">
            <a:xfrm>
              <a:off x="1956" y="2510"/>
              <a:ext cx="807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 sz="1600">
                  <a:solidFill>
                    <a:schemeClr val="tx1"/>
                  </a:solidFill>
                </a:rPr>
                <a:t>Recolección </a:t>
              </a:r>
            </a:p>
            <a:p>
              <a:r>
                <a:rPr lang="es-ES_tradnl" altLang="es-ES" sz="1600">
                  <a:solidFill>
                    <a:schemeClr val="tx1"/>
                  </a:solidFill>
                </a:rPr>
                <a:t>de Info.</a:t>
              </a:r>
              <a:endParaRPr lang="es-ES_tradnl" altLang="es-ES" sz="2400">
                <a:solidFill>
                  <a:schemeClr val="tx1"/>
                </a:solidFill>
              </a:endParaRPr>
            </a:p>
          </p:txBody>
        </p:sp>
        <p:sp>
          <p:nvSpPr>
            <p:cNvPr id="7227" name="Text Box 59"/>
            <p:cNvSpPr txBox="1">
              <a:spLocks noChangeArrowheads="1"/>
            </p:cNvSpPr>
            <p:nvPr/>
          </p:nvSpPr>
          <p:spPr bwMode="auto">
            <a:xfrm>
              <a:off x="2620" y="2509"/>
              <a:ext cx="808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 sz="1600">
                  <a:solidFill>
                    <a:schemeClr val="tx1"/>
                  </a:solidFill>
                </a:rPr>
                <a:t>Diseño o Rediseño</a:t>
              </a:r>
              <a:endParaRPr lang="es-ES_tradnl" altLang="es-ES" sz="2400" b="1">
                <a:solidFill>
                  <a:schemeClr val="tx1"/>
                </a:solidFill>
              </a:endParaRPr>
            </a:p>
          </p:txBody>
        </p:sp>
        <p:sp>
          <p:nvSpPr>
            <p:cNvPr id="7228" name="Text Box 60"/>
            <p:cNvSpPr txBox="1">
              <a:spLocks noChangeArrowheads="1"/>
            </p:cNvSpPr>
            <p:nvPr/>
          </p:nvSpPr>
          <p:spPr bwMode="auto">
            <a:xfrm>
              <a:off x="3285" y="2509"/>
              <a:ext cx="807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 sz="1600">
                  <a:solidFill>
                    <a:schemeClr val="tx1"/>
                  </a:solidFill>
                </a:rPr>
                <a:t>Inspección</a:t>
              </a:r>
              <a:endParaRPr lang="es-ES_tradnl" altLang="es-ES" sz="2400">
                <a:solidFill>
                  <a:schemeClr val="tx1"/>
                </a:solidFill>
              </a:endParaRPr>
            </a:p>
          </p:txBody>
        </p:sp>
        <p:sp>
          <p:nvSpPr>
            <p:cNvPr id="7229" name="Text Box 61"/>
            <p:cNvSpPr txBox="1">
              <a:spLocks noChangeArrowheads="1"/>
            </p:cNvSpPr>
            <p:nvPr/>
          </p:nvSpPr>
          <p:spPr bwMode="auto">
            <a:xfrm>
              <a:off x="3997" y="2509"/>
              <a:ext cx="807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 sz="1600">
                  <a:solidFill>
                    <a:schemeClr val="tx1"/>
                  </a:solidFill>
                </a:rPr>
                <a:t>Distribución</a:t>
              </a:r>
              <a:endParaRPr lang="es-ES_tradnl" altLang="es-ES" sz="2400" b="1">
                <a:solidFill>
                  <a:schemeClr val="tx1"/>
                </a:solidFill>
              </a:endParaRPr>
            </a:p>
          </p:txBody>
        </p:sp>
      </p:grpSp>
      <p:sp>
        <p:nvSpPr>
          <p:cNvPr id="7231" name="Text Box 63"/>
          <p:cNvSpPr txBox="1">
            <a:spLocks noChangeArrowheads="1"/>
          </p:cNvSpPr>
          <p:nvPr/>
        </p:nvSpPr>
        <p:spPr bwMode="auto">
          <a:xfrm>
            <a:off x="7315200" y="4495800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2800" b="1"/>
              <a:t>Flujo</a:t>
            </a:r>
            <a:endParaRPr lang="es-ES_tradnl" altLang="es-ES" sz="2400" b="1"/>
          </a:p>
        </p:txBody>
      </p:sp>
      <p:sp>
        <p:nvSpPr>
          <p:cNvPr id="7232" name="Text Box 64"/>
          <p:cNvSpPr txBox="1">
            <a:spLocks noChangeArrowheads="1"/>
          </p:cNvSpPr>
          <p:nvPr/>
        </p:nvSpPr>
        <p:spPr bwMode="auto">
          <a:xfrm>
            <a:off x="6934200" y="5715000"/>
            <a:ext cx="2209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2800" b="1"/>
              <a:t>Generación de Valor</a:t>
            </a:r>
          </a:p>
        </p:txBody>
      </p:sp>
      <p:sp>
        <p:nvSpPr>
          <p:cNvPr id="7238" name="Rectangle 7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altLang="es-ES" dirty="0" smtClean="0"/>
              <a:t>Modelos </a:t>
            </a:r>
            <a:r>
              <a:rPr lang="es-ES_tradnl" altLang="es-ES" dirty="0"/>
              <a:t>del Diseño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228600" y="1828800"/>
            <a:ext cx="53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3600"/>
              <a:t>I.</a:t>
            </a:r>
          </a:p>
        </p:txBody>
      </p:sp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228600" y="3505200"/>
            <a:ext cx="68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3600"/>
              <a:t>II.</a:t>
            </a: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228600" y="5257800"/>
            <a:ext cx="91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altLang="es-ES" sz="3600"/>
              <a:t>III.</a:t>
            </a:r>
          </a:p>
        </p:txBody>
      </p:sp>
    </p:spTree>
    <p:extLst>
      <p:ext uri="{BB962C8B-B14F-4D97-AF65-F5344CB8AC3E}">
        <p14:creationId xmlns:p14="http://schemas.microsoft.com/office/powerpoint/2010/main" val="2887565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3" grpId="0" autoUpdateAnimBg="0"/>
      <p:bldP spid="7231" grpId="0" autoUpdateAnimBg="0"/>
      <p:bldP spid="7232" grpId="0" autoUpdateAnimBg="0"/>
      <p:bldP spid="7238" grpId="0" autoUpdateAnimBg="0"/>
      <p:bldP spid="7248" grpId="0" autoUpdateAnimBg="0"/>
      <p:bldP spid="7249" grpId="0" autoUpdateAnimBg="0"/>
      <p:bldP spid="725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altLang="es-ES" dirty="0" smtClean="0"/>
              <a:t>Mejorando el Proceso de Diseño </a:t>
            </a:r>
            <a:r>
              <a:rPr lang="es-ES_tradnl" altLang="es-ES" dirty="0"/>
              <a:t/>
            </a:r>
            <a:br>
              <a:rPr lang="es-ES_tradnl" altLang="es-ES" dirty="0"/>
            </a:br>
            <a:r>
              <a:rPr lang="es-ES_tradnl" altLang="es-ES" dirty="0"/>
              <a:t>Diagnóstico y Evaluación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9255" name="Group 39"/>
          <p:cNvGrpSpPr>
            <a:grpSpLocks/>
          </p:cNvGrpSpPr>
          <p:nvPr/>
        </p:nvGrpSpPr>
        <p:grpSpPr bwMode="auto">
          <a:xfrm>
            <a:off x="2819400" y="3124200"/>
            <a:ext cx="3657600" cy="1447800"/>
            <a:chOff x="1776" y="1968"/>
            <a:chExt cx="2304" cy="912"/>
          </a:xfrm>
        </p:grpSpPr>
        <p:sp>
          <p:nvSpPr>
            <p:cNvPr id="9245" name="Oval 29"/>
            <p:cNvSpPr>
              <a:spLocks noChangeArrowheads="1"/>
            </p:cNvSpPr>
            <p:nvPr/>
          </p:nvSpPr>
          <p:spPr bwMode="auto">
            <a:xfrm>
              <a:off x="1776" y="1968"/>
              <a:ext cx="2304" cy="91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9246" name="Text Box 30"/>
            <p:cNvSpPr txBox="1">
              <a:spLocks noChangeArrowheads="1"/>
            </p:cNvSpPr>
            <p:nvPr/>
          </p:nvSpPr>
          <p:spPr bwMode="auto">
            <a:xfrm>
              <a:off x="1920" y="2160"/>
              <a:ext cx="206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s-ES" altLang="es-ES" sz="2000" b="1">
                  <a:solidFill>
                    <a:schemeClr val="tx1"/>
                  </a:solidFill>
                </a:rPr>
                <a:t>Diagnóstico/Evaluación del Proceso de Diseño</a:t>
              </a:r>
              <a:r>
                <a:rPr lang="es-ES" altLang="es-ES" sz="2400" b="1">
                  <a:solidFill>
                    <a:schemeClr val="tx1"/>
                  </a:solidFill>
                </a:rPr>
                <a:t> </a:t>
              </a:r>
            </a:p>
            <a:p>
              <a:pPr algn="l"/>
              <a:endParaRPr lang="es-ES" altLang="es-E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9257" name="Group 41"/>
          <p:cNvGrpSpPr>
            <a:grpSpLocks/>
          </p:cNvGrpSpPr>
          <p:nvPr/>
        </p:nvGrpSpPr>
        <p:grpSpPr bwMode="auto">
          <a:xfrm>
            <a:off x="2971800" y="2133600"/>
            <a:ext cx="3505200" cy="882650"/>
            <a:chOff x="1872" y="1344"/>
            <a:chExt cx="2208" cy="556"/>
          </a:xfrm>
        </p:grpSpPr>
        <p:sp>
          <p:nvSpPr>
            <p:cNvPr id="9239" name="Text Box 23"/>
            <p:cNvSpPr txBox="1">
              <a:spLocks noChangeArrowheads="1"/>
            </p:cNvSpPr>
            <p:nvPr/>
          </p:nvSpPr>
          <p:spPr bwMode="auto">
            <a:xfrm>
              <a:off x="1872" y="1344"/>
              <a:ext cx="2208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s-ES" altLang="es-ES" sz="2000">
                  <a:solidFill>
                    <a:schemeClr val="tx1"/>
                  </a:solidFill>
                </a:rPr>
                <a:t>Distribución del Tiempo</a:t>
              </a:r>
            </a:p>
            <a:p>
              <a:pPr algn="l"/>
              <a:endParaRPr lang="es-ES" altLang="es-ES" sz="2400">
                <a:solidFill>
                  <a:schemeClr val="tx1"/>
                </a:solidFill>
              </a:endParaRPr>
            </a:p>
          </p:txBody>
        </p:sp>
        <p:sp>
          <p:nvSpPr>
            <p:cNvPr id="9247" name="Line 31"/>
            <p:cNvSpPr>
              <a:spLocks noChangeShapeType="1"/>
            </p:cNvSpPr>
            <p:nvPr/>
          </p:nvSpPr>
          <p:spPr bwMode="auto">
            <a:xfrm rot="7863933" flipV="1">
              <a:off x="2563" y="1582"/>
              <a:ext cx="268" cy="3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256" name="Group 40"/>
          <p:cNvGrpSpPr>
            <a:grpSpLocks/>
          </p:cNvGrpSpPr>
          <p:nvPr/>
        </p:nvGrpSpPr>
        <p:grpSpPr bwMode="auto">
          <a:xfrm>
            <a:off x="838200" y="2209800"/>
            <a:ext cx="2184400" cy="1263650"/>
            <a:chOff x="528" y="1392"/>
            <a:chExt cx="1376" cy="796"/>
          </a:xfrm>
        </p:grpSpPr>
        <p:sp>
          <p:nvSpPr>
            <p:cNvPr id="9238" name="Text Box 22"/>
            <p:cNvSpPr txBox="1">
              <a:spLocks noChangeArrowheads="1"/>
            </p:cNvSpPr>
            <p:nvPr/>
          </p:nvSpPr>
          <p:spPr bwMode="auto">
            <a:xfrm>
              <a:off x="528" y="1392"/>
              <a:ext cx="1376" cy="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s-ES" altLang="es-ES" sz="2000">
                  <a:solidFill>
                    <a:schemeClr val="tx1"/>
                  </a:solidFill>
                </a:rPr>
                <a:t>Mapeo del Flujo de Valor</a:t>
              </a:r>
              <a:endParaRPr lang="es-ES" altLang="es-ES" sz="2400">
                <a:solidFill>
                  <a:schemeClr val="tx1"/>
                </a:solidFill>
              </a:endParaRPr>
            </a:p>
            <a:p>
              <a:pPr algn="l"/>
              <a:endParaRPr lang="es-ES" altLang="es-ES" sz="2400">
                <a:solidFill>
                  <a:schemeClr val="tx1"/>
                </a:solidFill>
              </a:endParaRPr>
            </a:p>
          </p:txBody>
        </p:sp>
        <p:sp>
          <p:nvSpPr>
            <p:cNvPr id="9248" name="Line 32"/>
            <p:cNvSpPr>
              <a:spLocks noChangeShapeType="1"/>
            </p:cNvSpPr>
            <p:nvPr/>
          </p:nvSpPr>
          <p:spPr bwMode="auto">
            <a:xfrm rot="6583388" flipV="1">
              <a:off x="1586" y="1870"/>
              <a:ext cx="268" cy="3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258" name="Group 42"/>
          <p:cNvGrpSpPr>
            <a:grpSpLocks/>
          </p:cNvGrpSpPr>
          <p:nvPr/>
        </p:nvGrpSpPr>
        <p:grpSpPr bwMode="auto">
          <a:xfrm>
            <a:off x="6324600" y="2209800"/>
            <a:ext cx="2057400" cy="1447800"/>
            <a:chOff x="3984" y="1392"/>
            <a:chExt cx="1296" cy="912"/>
          </a:xfrm>
        </p:grpSpPr>
        <p:sp>
          <p:nvSpPr>
            <p:cNvPr id="9242" name="Text Box 26"/>
            <p:cNvSpPr txBox="1">
              <a:spLocks noChangeArrowheads="1"/>
            </p:cNvSpPr>
            <p:nvPr/>
          </p:nvSpPr>
          <p:spPr bwMode="auto">
            <a:xfrm>
              <a:off x="3984" y="1392"/>
              <a:ext cx="1296" cy="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s-ES" altLang="es-ES" sz="2000">
                  <a:solidFill>
                    <a:schemeClr val="tx1"/>
                  </a:solidFill>
                </a:rPr>
                <a:t>Indicadores de Desempeño</a:t>
              </a:r>
              <a:endParaRPr lang="es-ES" altLang="es-ES" sz="2400">
                <a:solidFill>
                  <a:schemeClr val="tx1"/>
                </a:solidFill>
              </a:endParaRPr>
            </a:p>
            <a:p>
              <a:pPr algn="l"/>
              <a:endParaRPr lang="es-ES" altLang="es-ES" sz="2400" b="1">
                <a:solidFill>
                  <a:schemeClr val="tx1"/>
                </a:solidFill>
              </a:endParaRPr>
            </a:p>
          </p:txBody>
        </p:sp>
        <p:sp>
          <p:nvSpPr>
            <p:cNvPr id="9249" name="Line 33"/>
            <p:cNvSpPr>
              <a:spLocks noChangeShapeType="1"/>
            </p:cNvSpPr>
            <p:nvPr/>
          </p:nvSpPr>
          <p:spPr bwMode="auto">
            <a:xfrm rot="10787545" flipV="1">
              <a:off x="4032" y="1931"/>
              <a:ext cx="263" cy="3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259" name="Group 43"/>
          <p:cNvGrpSpPr>
            <a:grpSpLocks/>
          </p:cNvGrpSpPr>
          <p:nvPr/>
        </p:nvGrpSpPr>
        <p:grpSpPr bwMode="auto">
          <a:xfrm>
            <a:off x="685800" y="4495800"/>
            <a:ext cx="5029200" cy="1981200"/>
            <a:chOff x="432" y="2832"/>
            <a:chExt cx="3168" cy="1248"/>
          </a:xfrm>
        </p:grpSpPr>
        <p:sp>
          <p:nvSpPr>
            <p:cNvPr id="9240" name="Text Box 24"/>
            <p:cNvSpPr txBox="1">
              <a:spLocks noChangeArrowheads="1"/>
            </p:cNvSpPr>
            <p:nvPr/>
          </p:nvSpPr>
          <p:spPr bwMode="auto">
            <a:xfrm>
              <a:off x="432" y="3216"/>
              <a:ext cx="3168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s-ES" altLang="es-ES" sz="2000">
                  <a:solidFill>
                    <a:schemeClr val="tx1"/>
                  </a:solidFill>
                </a:rPr>
                <a:t>Identificación de Pérdidas y </a:t>
              </a:r>
            </a:p>
            <a:p>
              <a:r>
                <a:rPr lang="es-ES" altLang="es-ES" sz="2000">
                  <a:solidFill>
                    <a:schemeClr val="tx1"/>
                  </a:solidFill>
                </a:rPr>
                <a:t>Oportunidades de Mejoramiento</a:t>
              </a:r>
              <a:endParaRPr lang="es-ES" altLang="es-ES" sz="2400">
                <a:solidFill>
                  <a:schemeClr val="tx1"/>
                </a:solidFill>
              </a:endParaRPr>
            </a:p>
            <a:p>
              <a:pPr algn="l"/>
              <a:endParaRPr lang="es-ES" altLang="es-ES" sz="2400">
                <a:solidFill>
                  <a:schemeClr val="tx1"/>
                </a:solidFill>
              </a:endParaRPr>
            </a:p>
          </p:txBody>
        </p:sp>
        <p:sp>
          <p:nvSpPr>
            <p:cNvPr id="9250" name="Line 34"/>
            <p:cNvSpPr>
              <a:spLocks noChangeShapeType="1"/>
            </p:cNvSpPr>
            <p:nvPr/>
          </p:nvSpPr>
          <p:spPr bwMode="auto">
            <a:xfrm rot="73187" flipV="1">
              <a:off x="2016" y="2832"/>
              <a:ext cx="263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260" name="Group 44"/>
          <p:cNvGrpSpPr>
            <a:grpSpLocks/>
          </p:cNvGrpSpPr>
          <p:nvPr/>
        </p:nvGrpSpPr>
        <p:grpSpPr bwMode="auto">
          <a:xfrm>
            <a:off x="5715000" y="4495800"/>
            <a:ext cx="1844675" cy="1128713"/>
            <a:chOff x="3600" y="2832"/>
            <a:chExt cx="1162" cy="711"/>
          </a:xfrm>
        </p:grpSpPr>
        <p:sp>
          <p:nvSpPr>
            <p:cNvPr id="9241" name="Text Box 25"/>
            <p:cNvSpPr txBox="1">
              <a:spLocks noChangeArrowheads="1"/>
            </p:cNvSpPr>
            <p:nvPr/>
          </p:nvSpPr>
          <p:spPr bwMode="auto">
            <a:xfrm>
              <a:off x="3744" y="3216"/>
              <a:ext cx="101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s-ES" altLang="es-ES" sz="2000">
                  <a:solidFill>
                    <a:schemeClr val="tx1"/>
                  </a:solidFill>
                </a:rPr>
                <a:t>Entrevistas</a:t>
              </a:r>
            </a:p>
            <a:p>
              <a:pPr algn="l"/>
              <a:endParaRPr lang="es-ES" altLang="es-ES" sz="2400">
                <a:solidFill>
                  <a:schemeClr val="tx1"/>
                </a:solidFill>
              </a:endParaRPr>
            </a:p>
          </p:txBody>
        </p:sp>
        <p:sp>
          <p:nvSpPr>
            <p:cNvPr id="9251" name="Line 35"/>
            <p:cNvSpPr>
              <a:spLocks noChangeShapeType="1"/>
            </p:cNvSpPr>
            <p:nvPr/>
          </p:nvSpPr>
          <p:spPr bwMode="auto">
            <a:xfrm rot="17589172" flipV="1">
              <a:off x="3650" y="2782"/>
              <a:ext cx="268" cy="3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254" name="AutoShape 38">
            <a:hlinkClick r:id="rId2" action="ppaction://hlinkpres?slideindex=12&amp;slidetitle=Sin título de diapositiva" highlightClick="1"/>
          </p:cNvPr>
          <p:cNvSpPr>
            <a:spLocks noChangeArrowheads="1"/>
          </p:cNvSpPr>
          <p:nvPr/>
        </p:nvSpPr>
        <p:spPr bwMode="auto">
          <a:xfrm>
            <a:off x="1066800" y="2286000"/>
            <a:ext cx="1676400" cy="609600"/>
          </a:xfrm>
          <a:prstGeom prst="actionButtonInformati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9261" name="AutoShape 45">
            <a:hlinkClick r:id="rId3" action="ppaction://hlinkpres?slideindex=14&amp;slidetitle=Sin título de diapositiva" highlightClick="1"/>
          </p:cNvPr>
          <p:cNvSpPr>
            <a:spLocks noChangeArrowheads="1"/>
          </p:cNvSpPr>
          <p:nvPr/>
        </p:nvSpPr>
        <p:spPr bwMode="auto">
          <a:xfrm>
            <a:off x="3581400" y="2209800"/>
            <a:ext cx="2209800" cy="304800"/>
          </a:xfrm>
          <a:prstGeom prst="actionButtonInformati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9262" name="AutoShape 46">
            <a:hlinkClick r:id="rId4" action="ppaction://hlinkpres?slideindex=15&amp;slidetitle=Sin título de diapositiva" highlightClick="1"/>
          </p:cNvPr>
          <p:cNvSpPr>
            <a:spLocks noChangeArrowheads="1"/>
          </p:cNvSpPr>
          <p:nvPr/>
        </p:nvSpPr>
        <p:spPr bwMode="auto">
          <a:xfrm>
            <a:off x="6858000" y="2286000"/>
            <a:ext cx="990600" cy="685800"/>
          </a:xfrm>
          <a:prstGeom prst="actionButtonInformati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9263" name="AutoShape 47">
            <a:hlinkClick r:id="rId5" action="ppaction://hlinkpres?slideindex=8&amp;slidetitle=Sin título de diapositiva" highlightClick="1"/>
          </p:cNvPr>
          <p:cNvSpPr>
            <a:spLocks noChangeArrowheads="1"/>
          </p:cNvSpPr>
          <p:nvPr/>
        </p:nvSpPr>
        <p:spPr bwMode="auto">
          <a:xfrm>
            <a:off x="1676400" y="5181600"/>
            <a:ext cx="3200400" cy="533400"/>
          </a:xfrm>
          <a:prstGeom prst="actionButtonInformati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3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1050</Words>
  <Application>Microsoft Office PowerPoint</Application>
  <PresentationFormat>Presentación en pantalla (4:3)</PresentationFormat>
  <Paragraphs>240</Paragraphs>
  <Slides>29</Slides>
  <Notes>13</Notes>
  <HiddenSlides>0</HiddenSlides>
  <MMClips>1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29</vt:i4>
      </vt:variant>
    </vt:vector>
  </HeadingPairs>
  <TitlesOfParts>
    <vt:vector size="43" baseType="lpstr">
      <vt:lpstr>SimSun</vt:lpstr>
      <vt:lpstr>Arial</vt:lpstr>
      <vt:lpstr>Arial Narrow</vt:lpstr>
      <vt:lpstr>Book Antiqua</vt:lpstr>
      <vt:lpstr>Calibri</vt:lpstr>
      <vt:lpstr>Impact</vt:lpstr>
      <vt:lpstr>Times New Roman</vt:lpstr>
      <vt:lpstr>Wingdings</vt:lpstr>
      <vt:lpstr>Tema de Office</vt:lpstr>
      <vt:lpstr>1_Tema de Office</vt:lpstr>
      <vt:lpstr>Diseño personalizado</vt:lpstr>
      <vt:lpstr>Hoja de cálculo</vt:lpstr>
      <vt:lpstr>Chart</vt:lpstr>
      <vt:lpstr>Visio</vt:lpstr>
      <vt:lpstr>¿Como agregar valor y reducir desperdicios en el proceso de Diseño?</vt:lpstr>
      <vt:lpstr>Presentación de PowerPoint</vt:lpstr>
      <vt:lpstr>Enfoque tradicional</vt:lpstr>
      <vt:lpstr>Enfoque Lean</vt:lpstr>
      <vt:lpstr>Presentación de PowerPoint</vt:lpstr>
      <vt:lpstr>Principios Selectos de Lean Management (Koskela)</vt:lpstr>
      <vt:lpstr>Presentación de PowerPoint</vt:lpstr>
      <vt:lpstr>Modelos del Diseño</vt:lpstr>
      <vt:lpstr>Mejorando el Proceso de Diseño  Diagnóstico y Evaluación</vt:lpstr>
      <vt:lpstr>Diagnóstico y Evaluación</vt:lpstr>
      <vt:lpstr>Mejorando el Proceso de Diseño Implementación de Cambios</vt:lpstr>
      <vt:lpstr>Presentación de PowerPoint</vt:lpstr>
      <vt:lpstr>Resultados</vt:lpstr>
      <vt:lpstr> ¿Como reducir desperdicios en equipos multidisciplinarios de diseño?</vt:lpstr>
      <vt:lpstr>¿Cómo reducir los plazos de diseño desde varios meses a sólo una semana?</vt:lpstr>
      <vt:lpstr>Metodología: Extreme Collaboration (XC)  </vt:lpstr>
      <vt:lpstr>Co-location</vt:lpstr>
      <vt:lpstr>Presentación de PowerPoint</vt:lpstr>
      <vt:lpstr>Integrated Agreement for Lean Project Delivery </vt:lpstr>
      <vt:lpstr>Grandes Ideas para Trabajo Integrado</vt:lpstr>
      <vt:lpstr>Habilidad de impactar costo y capacidades funcionales</vt:lpstr>
      <vt:lpstr>Flujo de trabajo – Desarrollo Lean/Integrado</vt:lpstr>
      <vt:lpstr>Target Value Design</vt:lpstr>
      <vt:lpstr>Presentación de PowerPoint</vt:lpstr>
      <vt:lpstr>Presentación de PowerPoint</vt:lpstr>
      <vt:lpstr>Presentación de PowerPoint</vt:lpstr>
      <vt:lpstr>Relaciones Entre las Partes </vt:lpstr>
      <vt:lpstr> Beneficios atribuibles a LPD (Reportados por Sutter Health)</vt:lpstr>
      <vt:lpstr>Resumen y Conclusiones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Project Management</dc:title>
  <dc:creator>HARRISON</dc:creator>
  <cp:lastModifiedBy>Luis Alarcon</cp:lastModifiedBy>
  <cp:revision>126</cp:revision>
  <dcterms:created xsi:type="dcterms:W3CDTF">2012-11-07T21:02:52Z</dcterms:created>
  <dcterms:modified xsi:type="dcterms:W3CDTF">2017-11-21T21:33:45Z</dcterms:modified>
</cp:coreProperties>
</file>