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69" r:id="rId2"/>
    <p:sldId id="265" r:id="rId3"/>
    <p:sldId id="266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80" r:id="rId14"/>
    <p:sldId id="284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9" r:id="rId41"/>
    <p:sldId id="308" r:id="rId42"/>
    <p:sldId id="310" r:id="rId43"/>
    <p:sldId id="311" r:id="rId44"/>
    <p:sldId id="312" r:id="rId45"/>
    <p:sldId id="313" r:id="rId46"/>
    <p:sldId id="314" r:id="rId47"/>
    <p:sldId id="316" r:id="rId48"/>
    <p:sldId id="317" r:id="rId49"/>
    <p:sldId id="315" r:id="rId50"/>
    <p:sldId id="320" r:id="rId51"/>
    <p:sldId id="319" r:id="rId52"/>
    <p:sldId id="318" r:id="rId53"/>
    <p:sldId id="321" r:id="rId54"/>
    <p:sldId id="322" r:id="rId55"/>
    <p:sldId id="323" r:id="rId56"/>
    <p:sldId id="324" r:id="rId5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89F"/>
    <a:srgbClr val="FC6B5F"/>
    <a:srgbClr val="D4ED05"/>
    <a:srgbClr val="F25457"/>
    <a:srgbClr val="135CAB"/>
    <a:srgbClr val="C7C7C7"/>
    <a:srgbClr val="205293"/>
    <a:srgbClr val="1874DA"/>
    <a:srgbClr val="9C4B4D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01" autoAdjust="0"/>
  </p:normalViewPr>
  <p:slideViewPr>
    <p:cSldViewPr snapToGrid="0">
      <p:cViewPr varScale="1">
        <p:scale>
          <a:sx n="64" d="100"/>
          <a:sy n="64" d="100"/>
        </p:scale>
        <p:origin x="1364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A2B8F-CB36-4C2D-979F-064FBDE005C3}" type="datetimeFigureOut">
              <a:rPr lang="es-CL" smtClean="0"/>
              <a:t>16-11-2017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7A247-25B0-4AF3-8F6A-A2A7D2628BA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415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247-25B0-4AF3-8F6A-A2A7D2628BA3}" type="slidenum">
              <a:rPr lang="es-CL" smtClean="0"/>
              <a:t>47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286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1B04-1902-4268-9DFD-D94993FA9DA2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87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7B9D-0499-4504-9D17-A9F6AA31C352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056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D7AF-C4C3-4CB5-943D-7076B5479324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255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B570-5556-4F0C-8C48-0880BE5420E9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76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B33D-C909-4BAC-9B91-56C91327FC65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131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403-94D1-4E54-8E33-D56327CBBC65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937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FA6B-72FB-4D73-B58D-7154FF9D1121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617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1B1-9980-4976-893F-EA9CE4B4C5FF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987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4040-383B-4BE0-83E2-4916DF876E6B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9A9E-6966-412B-B9EF-68983AC37840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2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CB1A-4254-4103-9D3E-E287C13B5B82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884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5341-D7C0-4593-BB0E-6ADB4578A24D}" type="datetime1">
              <a:rPr lang="es-CL" smtClean="0"/>
              <a:t>16-11-2017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3EE14-6AFE-46BB-9036-C15696DFE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3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9" cy="6875127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9" y="342846"/>
            <a:ext cx="99375" cy="133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176474" y="224088"/>
            <a:ext cx="2870894" cy="154696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91" y="91974"/>
            <a:ext cx="1332644" cy="12651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85" y="224088"/>
            <a:ext cx="3396606" cy="103818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57257" y="2257356"/>
            <a:ext cx="8076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 DE LAS OFICINAS DE INGENIERÍA ESTRUCTURAL CHILENA</a:t>
            </a:r>
          </a:p>
          <a:p>
            <a:pPr algn="ctr"/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BENEFICIOS Y DESAFÍOS PARA LA IMPLEMENTACIÓN DE BIM</a:t>
            </a:r>
            <a:endParaRPr lang="es-C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28934" y="4736951"/>
            <a:ext cx="8076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FELIPE </a:t>
            </a:r>
            <a:r>
              <a:rPr 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MUÑOZ LA </a:t>
            </a:r>
            <a:r>
              <a:rPr lang="es-C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RIVERA / JUAN CARLOS </a:t>
            </a:r>
            <a:r>
              <a:rPr 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VIELMA</a:t>
            </a:r>
            <a:endParaRPr 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28934" y="5156311"/>
            <a:ext cx="807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BIM GROUP</a:t>
            </a:r>
            <a:endParaRPr lang="es-C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28934" y="5410289"/>
            <a:ext cx="807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ESCUELA DE INGENIERÍA CIVIL</a:t>
            </a:r>
            <a:endParaRPr lang="es-C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8934" y="5679476"/>
            <a:ext cx="807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PONTIFICIA UNIVERSIDAD CATÓLICA DE VALPARAÍSO</a:t>
            </a:r>
            <a:endParaRPr lang="es-C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ortar rectángulo de esquina sencilla 50"/>
          <p:cNvSpPr/>
          <p:nvPr/>
        </p:nvSpPr>
        <p:spPr>
          <a:xfrm>
            <a:off x="897562" y="2853756"/>
            <a:ext cx="7416800" cy="954087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52" name="Rectángulo 33"/>
          <p:cNvSpPr>
            <a:spLocks noChangeArrowheads="1"/>
          </p:cNvSpPr>
          <p:nvPr/>
        </p:nvSpPr>
        <p:spPr bwMode="auto">
          <a:xfrm>
            <a:off x="-131139" y="2885506"/>
            <a:ext cx="9134476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25 PROBLEMAS</a:t>
            </a:r>
          </a:p>
        </p:txBody>
      </p:sp>
      <p:sp>
        <p:nvSpPr>
          <p:cNvPr id="53" name="Rectángulo 37"/>
          <p:cNvSpPr>
            <a:spLocks noChangeArrowheads="1"/>
          </p:cNvSpPr>
          <p:nvPr/>
        </p:nvSpPr>
        <p:spPr bwMode="auto">
          <a:xfrm>
            <a:off x="708000" y="3887664"/>
            <a:ext cx="7931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VALORACIÓN RESPECTO A</a:t>
            </a:r>
            <a:endParaRPr lang="es-CL" altLang="es-CL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ángulo 37"/>
          <p:cNvSpPr>
            <a:spLocks noChangeArrowheads="1"/>
          </p:cNvSpPr>
          <p:nvPr/>
        </p:nvSpPr>
        <p:spPr bwMode="auto">
          <a:xfrm>
            <a:off x="708000" y="4138518"/>
            <a:ext cx="7931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IMPORTANCIA</a:t>
            </a:r>
            <a:endParaRPr lang="es-CL" altLang="es-CL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ángulo 37"/>
          <p:cNvSpPr>
            <a:spLocks noChangeArrowheads="1"/>
          </p:cNvSpPr>
          <p:nvPr/>
        </p:nvSpPr>
        <p:spPr bwMode="auto">
          <a:xfrm>
            <a:off x="717028" y="4695318"/>
            <a:ext cx="7931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FRECUENCIA</a:t>
            </a:r>
            <a:endParaRPr lang="es-CL" altLang="es-CL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Shape 864"/>
          <p:cNvGrpSpPr/>
          <p:nvPr/>
        </p:nvGrpSpPr>
        <p:grpSpPr>
          <a:xfrm>
            <a:off x="3473504" y="1089455"/>
            <a:ext cx="2549260" cy="1631939"/>
            <a:chOff x="3988875" y="3717800"/>
            <a:chExt cx="348050" cy="279650"/>
          </a:xfrm>
        </p:grpSpPr>
        <p:sp>
          <p:nvSpPr>
            <p:cNvPr id="61" name="Shape 866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2" name="Shape 86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3" name="Shape 86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4" name="Shape 86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27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-9530" y="1881263"/>
            <a:ext cx="9153529" cy="420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88" y="2184872"/>
            <a:ext cx="2755631" cy="3389670"/>
          </a:xfrm>
          <a:prstGeom prst="rect">
            <a:avLst/>
          </a:prstGeom>
        </p:spPr>
      </p:pic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919945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ESTUDIO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4379" b="12994"/>
          <a:stretch/>
        </p:blipFill>
        <p:spPr>
          <a:xfrm>
            <a:off x="3197397" y="2200079"/>
            <a:ext cx="5565649" cy="3409512"/>
          </a:xfrm>
          <a:prstGeom prst="rect">
            <a:avLst/>
          </a:prstGeom>
        </p:spPr>
      </p:pic>
      <p:sp>
        <p:nvSpPr>
          <p:cNvPr id="48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17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-9530" y="1881263"/>
            <a:ext cx="9153529" cy="44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919945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ESTUDIO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n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44517" b="7942"/>
          <a:stretch/>
        </p:blipFill>
        <p:spPr bwMode="auto">
          <a:xfrm>
            <a:off x="533000" y="1981200"/>
            <a:ext cx="8077600" cy="4257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98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919945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ESTUDIO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9530" y="1881263"/>
            <a:ext cx="9153529" cy="44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3" name="Imagen 2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1003" b="55302"/>
          <a:stretch/>
        </p:blipFill>
        <p:spPr bwMode="auto">
          <a:xfrm>
            <a:off x="533000" y="2032000"/>
            <a:ext cx="8077600" cy="3913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32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cxnSp>
        <p:nvCxnSpPr>
          <p:cNvPr id="6" name="Conector recto 5"/>
          <p:cNvCxnSpPr/>
          <p:nvPr/>
        </p:nvCxnSpPr>
        <p:spPr>
          <a:xfrm>
            <a:off x="1068404" y="3513221"/>
            <a:ext cx="7045693" cy="9625"/>
          </a:xfrm>
          <a:prstGeom prst="line">
            <a:avLst/>
          </a:prstGeom>
          <a:ln w="19050">
            <a:solidFill>
              <a:srgbClr val="FC6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33"/>
          <p:cNvSpPr>
            <a:spLocks noChangeArrowheads="1"/>
          </p:cNvSpPr>
          <p:nvPr/>
        </p:nvSpPr>
        <p:spPr bwMode="auto">
          <a:xfrm>
            <a:off x="33736" y="5687734"/>
            <a:ext cx="1768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100%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ángulo 33"/>
          <p:cNvSpPr>
            <a:spLocks noChangeArrowheads="1"/>
          </p:cNvSpPr>
          <p:nvPr/>
        </p:nvSpPr>
        <p:spPr bwMode="auto">
          <a:xfrm>
            <a:off x="1719650" y="5669121"/>
            <a:ext cx="287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Altos niveles de</a:t>
            </a:r>
            <a:endParaRPr lang="es-CL" altLang="es-CL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ángulo 33"/>
          <p:cNvSpPr>
            <a:spLocks noChangeArrowheads="1"/>
          </p:cNvSpPr>
          <p:nvPr/>
        </p:nvSpPr>
        <p:spPr bwMode="auto">
          <a:xfrm>
            <a:off x="1706775" y="6000422"/>
            <a:ext cx="287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importancia</a:t>
            </a:r>
            <a:endParaRPr lang="es-CL" altLang="es-CL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33"/>
          <p:cNvSpPr>
            <a:spLocks noChangeArrowheads="1"/>
          </p:cNvSpPr>
          <p:nvPr/>
        </p:nvSpPr>
        <p:spPr bwMode="auto">
          <a:xfrm>
            <a:off x="4462049" y="5646017"/>
            <a:ext cx="1768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84%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ángulo 33"/>
          <p:cNvSpPr>
            <a:spLocks noChangeArrowheads="1"/>
          </p:cNvSpPr>
          <p:nvPr/>
        </p:nvSpPr>
        <p:spPr bwMode="auto">
          <a:xfrm>
            <a:off x="6138338" y="5608154"/>
            <a:ext cx="287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Altos niveles de</a:t>
            </a:r>
            <a:endParaRPr lang="es-CL" altLang="es-CL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ángulo 33"/>
          <p:cNvSpPr>
            <a:spLocks noChangeArrowheads="1"/>
          </p:cNvSpPr>
          <p:nvPr/>
        </p:nvSpPr>
        <p:spPr bwMode="auto">
          <a:xfrm>
            <a:off x="6125463" y="5939455"/>
            <a:ext cx="287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frecuencia</a:t>
            </a:r>
            <a:endParaRPr lang="es-CL" altLang="es-CL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16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MUCHOS PROYECTOS CON PLAZOS DE ENTREGA SIMILARES DADO QUE TODOS LOS MANDANTES QUIEREN SUS PROYECTOS RÁPIDO (TODO ES "PARA AYER").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0" y="5381860"/>
            <a:ext cx="7594334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9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3"/>
            <a:ext cx="6376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VARIOS RETORNOS DE LOS PROYECTOS HACIA ARQUITECTURA.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1" y="5381860"/>
            <a:ext cx="7303374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9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EL INTERCAMBIO DE INFORMACIÓN ENTRE INGENIERO-DIBUJANTE PROYECTISTA ES “ARTESANAL” (PLANOS ESCRITOS “A MANO”, COMENTARIOS DE FORMA VERBAL, ETC).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0" y="5381860"/>
            <a:ext cx="7036067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51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GRAN CANTIDAD DE RETRABAJOS POR PARTE DEL DIBUJANTE PROYECTISTA POR CAMBIOS RECURRENTES.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1" y="5381860"/>
            <a:ext cx="6747308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16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EXCESO DE TRABAJO PARA LOS DIBUJANTES PROYECTISTAS PRODUCTO DE GRAN CANTIDAD DE DETALLAMIENTOS EN LOS PROYECTOS.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1" y="5381860"/>
            <a:ext cx="6458372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5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9" cy="6875127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Rectángulo 3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solidFill>
            <a:srgbClr val="1658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9530" y="1881263"/>
            <a:ext cx="9153529" cy="420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0" name="Imagen 29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64" b="6705"/>
          <a:stretch/>
        </p:blipFill>
        <p:spPr bwMode="auto">
          <a:xfrm>
            <a:off x="1831903" y="2070510"/>
            <a:ext cx="5259362" cy="3725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ángulo 33"/>
          <p:cNvSpPr>
            <a:spLocks noChangeArrowheads="1"/>
          </p:cNvSpPr>
          <p:nvPr/>
        </p:nvSpPr>
        <p:spPr bwMode="auto">
          <a:xfrm>
            <a:off x="-9530" y="919945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PRODUCTIVIDAD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9778" y="6135901"/>
            <a:ext cx="8482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Curva de productividad en la industria de la Construcción. (Fuentes &amp; García, 2014)</a:t>
            </a:r>
          </a:p>
        </p:txBody>
      </p:sp>
      <p:sp>
        <p:nvSpPr>
          <p:cNvPr id="21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TARDANZA EN RETORNO DE PLANOS, PROTESTADOS POR LA OICE, DESDE ARQUITECTURA.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1" y="5381860"/>
            <a:ext cx="6178972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67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FALTA DE COORDINACIÓN INICIAL (DEFINIR CANALES, FORMAS DE TRABAJO Y DE “RETROALIMENTACIÓN”) EN LAS PRIMERAS INTERACCIONES ARQUITECTURA-INGENIERÍA.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06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1" y="5381860"/>
            <a:ext cx="5897879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30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CAMBIOS EN LOS MODELOS DE ANÁLISIS (PARCIALES O GLOBALES) POR MODIFICACIONES DEL PROYECTO.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2" y="5381860"/>
            <a:ext cx="5611526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33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23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4"/>
            <a:ext cx="773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DISMINUCIÓN DE LA EFICIENCIA POR MULTIPLICIDAD DE TRABAJOS REALIZADOS EN PARALELO POR UN PROFESIONAL.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2" y="5381860"/>
            <a:ext cx="5332394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1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24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5526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PRESENCIA DE “TIEMPOS MUERTOS” EN PROYECTOS.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2" y="5381860"/>
            <a:ext cx="5053261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55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5526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GRAN CANTIDAD DE RETRABAJOS POR PARTE DEL INGENIERO DE PROYECTO.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23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3" y="5381860"/>
            <a:ext cx="4764502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42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26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679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NO SE NOTIFICAN NI ESPECIFICAN LOS CAMBIOS EN LOS PLANOS PROVENIENTES DE ARQUITECTURA.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3" y="5381860"/>
            <a:ext cx="4485370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34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27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679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REDIBUJO DE PLANOS DE ARQUITECTURA A PLANOS ESTRUCTURALES.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>
            <a:stCxn id="24" idx="2"/>
          </p:cNvCxnSpPr>
          <p:nvPr/>
        </p:nvCxnSpPr>
        <p:spPr>
          <a:xfrm flipH="1">
            <a:off x="365763" y="5381860"/>
            <a:ext cx="4201471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6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28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679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DIFERENCIAS EN CRITERIOS DE MODELACIÓN ENTRE ARQUITECTURA Y ESTRUCTURA.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07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4" y="5381860"/>
            <a:ext cx="3917478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04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679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CAMBIOS POSTERIORES A ENTREGA POR COSTO TOTAL DE OBRA GRUESA (DISMINUIR COSTOS).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5" y="5381860"/>
            <a:ext cx="3622035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74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10633"/>
            <a:ext cx="9153529" cy="6875127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ángulo 33"/>
          <p:cNvSpPr>
            <a:spLocks noChangeArrowheads="1"/>
          </p:cNvSpPr>
          <p:nvPr/>
        </p:nvSpPr>
        <p:spPr bwMode="auto">
          <a:xfrm>
            <a:off x="-12575" y="1414900"/>
            <a:ext cx="91535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¿QUÉ PUEDE PROVOCAR BAJA PRODUCTIVIDAD EN LAS OICE? 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39" y="2948562"/>
            <a:ext cx="5569932" cy="348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679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CANALES DE COMUNICACIÓN NO EFICIENTES CON ARQUITECTURA.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7" y="5381860"/>
            <a:ext cx="3351100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01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31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3"/>
            <a:ext cx="7607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REINGRESO DE PROYECTOS A LA OICE POR DUDAS/ERRORES IDENTIFICADOS EN LA FASE DE CONSTRUCCIÓN.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09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6" y="5381860"/>
            <a:ext cx="3063234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32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594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NO EXISTE BITÁCORA/REGISTRO DE MODIFICACIONES DEL PROYECTO.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6" y="5381860"/>
            <a:ext cx="2775367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56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33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594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BAJO CONTROL INTERNO DE ACTIVIDADES Y PROYECTOS EN CURSO.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6" y="5381860"/>
            <a:ext cx="2504434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71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34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594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IDENTIFICACIÓN DE ERRORES Y/U OMISIONES EN PROYECTOS CASI TERMINADOS.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6" y="5381860"/>
            <a:ext cx="2225034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32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35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9" y="5752763"/>
            <a:ext cx="594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ESCASAS REUNIONES DE COORDINACIÓN DIRECTA CON ARQUITECTURA.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05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6" y="5381860"/>
            <a:ext cx="1945634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48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36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3"/>
            <a:ext cx="73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GRAN CANTIDAD DE PLANILLAS DE CÁLCULO (EXCEL, ETC) QUE HACEN LENTO Y ENGORROSO EL PROCESO DE DISEÑO.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59122" y="5381860"/>
            <a:ext cx="1655945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78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37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3"/>
            <a:ext cx="7389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RETRASOS EN ENTREGAS POR CUESTIONAMIENTO A CÁLCULOS POR DIFERENCIAS EN CRITERIOS DE DISEÑO CON OFICINAS REVISORAS DE PROYECTOS.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08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6" y="5381860"/>
            <a:ext cx="1369901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20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38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3"/>
            <a:ext cx="8532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PÉRDIDA DE INFORMACIÓN DESDE FUENTE CENTRAL (ARQUITECTO, MANDANTE) AL PASAR POR LOS INGENIEROS SENIOR O COORDINADORES, HASTA LLEGAR AL INGENIERO EJECUTOR DEL PROYECTO.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7" y="5381860"/>
            <a:ext cx="1090500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54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39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33"/>
          <p:cNvSpPr>
            <a:spLocks noChangeArrowheads="1"/>
          </p:cNvSpPr>
          <p:nvPr/>
        </p:nvSpPr>
        <p:spPr bwMode="auto">
          <a:xfrm>
            <a:off x="-9530" y="727439"/>
            <a:ext cx="91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9530" y="1411287"/>
            <a:ext cx="9153529" cy="4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5"/>
          <a:stretch/>
        </p:blipFill>
        <p:spPr bwMode="auto">
          <a:xfrm>
            <a:off x="552661" y="1583280"/>
            <a:ext cx="8029146" cy="3798580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611758" y="5752763"/>
            <a:ext cx="8532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ERRORES EN PLANOS ESTRUCTURALES FINALES.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451" y="576270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106483" y="590998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65767" y="5381860"/>
            <a:ext cx="802633" cy="317970"/>
          </a:xfrm>
          <a:prstGeom prst="straightConnector1">
            <a:avLst/>
          </a:prstGeom>
          <a:ln w="38100">
            <a:solidFill>
              <a:srgbClr val="FC6B5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01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9" cy="6875127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26"/>
          <p:cNvSpPr>
            <a:spLocks noChangeArrowheads="1"/>
          </p:cNvSpPr>
          <p:nvPr/>
        </p:nvSpPr>
        <p:spPr bwMode="auto">
          <a:xfrm>
            <a:off x="1722284" y="3388113"/>
            <a:ext cx="11890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9" name="Rectángulo 27"/>
          <p:cNvSpPr>
            <a:spLocks noChangeArrowheads="1"/>
          </p:cNvSpPr>
          <p:nvPr/>
        </p:nvSpPr>
        <p:spPr bwMode="auto">
          <a:xfrm>
            <a:off x="476097" y="3103950"/>
            <a:ext cx="367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INTERNO - EXTERNO</a:t>
            </a:r>
          </a:p>
        </p:txBody>
      </p:sp>
      <p:sp>
        <p:nvSpPr>
          <p:cNvPr id="20" name="Rectángulo 28"/>
          <p:cNvSpPr>
            <a:spLocks noChangeArrowheads="1"/>
          </p:cNvSpPr>
          <p:nvPr/>
        </p:nvSpPr>
        <p:spPr bwMode="auto">
          <a:xfrm>
            <a:off x="5092547" y="3103950"/>
            <a:ext cx="367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INTERNO - INTERNO</a:t>
            </a:r>
          </a:p>
        </p:txBody>
      </p:sp>
      <p:sp>
        <p:nvSpPr>
          <p:cNvPr id="21" name="Rectángulo 29"/>
          <p:cNvSpPr>
            <a:spLocks noChangeArrowheads="1"/>
          </p:cNvSpPr>
          <p:nvPr/>
        </p:nvSpPr>
        <p:spPr bwMode="auto">
          <a:xfrm>
            <a:off x="2784322" y="3096013"/>
            <a:ext cx="367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AMBOS</a:t>
            </a:r>
          </a:p>
        </p:txBody>
      </p:sp>
      <p:sp>
        <p:nvSpPr>
          <p:cNvPr id="22" name="Rectángulo 30"/>
          <p:cNvSpPr>
            <a:spLocks noChangeArrowheads="1"/>
          </p:cNvSpPr>
          <p:nvPr/>
        </p:nvSpPr>
        <p:spPr bwMode="auto">
          <a:xfrm>
            <a:off x="3984472" y="3392875"/>
            <a:ext cx="1189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23" name="Rectángulo 31"/>
          <p:cNvSpPr>
            <a:spLocks noChangeArrowheads="1"/>
          </p:cNvSpPr>
          <p:nvPr/>
        </p:nvSpPr>
        <p:spPr bwMode="auto">
          <a:xfrm>
            <a:off x="6295872" y="3388113"/>
            <a:ext cx="1189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4" name="Recortar rectángulo de esquina sencilla 23"/>
          <p:cNvSpPr/>
          <p:nvPr/>
        </p:nvSpPr>
        <p:spPr>
          <a:xfrm>
            <a:off x="844397" y="1918088"/>
            <a:ext cx="7416800" cy="954087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25" name="Rectángulo 33"/>
          <p:cNvSpPr>
            <a:spLocks noChangeArrowheads="1"/>
          </p:cNvSpPr>
          <p:nvPr/>
        </p:nvSpPr>
        <p:spPr bwMode="auto">
          <a:xfrm>
            <a:off x="-184304" y="1949838"/>
            <a:ext cx="9134476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25 PROBLEMAS</a:t>
            </a:r>
          </a:p>
        </p:txBody>
      </p:sp>
      <p:sp>
        <p:nvSpPr>
          <p:cNvPr id="26" name="Rectángulo 35"/>
          <p:cNvSpPr>
            <a:spLocks noChangeArrowheads="1"/>
          </p:cNvSpPr>
          <p:nvPr/>
        </p:nvSpPr>
        <p:spPr bwMode="auto">
          <a:xfrm>
            <a:off x="3139922" y="3388113"/>
            <a:ext cx="1190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27" name="Rectángulo 36"/>
          <p:cNvSpPr>
            <a:spLocks noChangeArrowheads="1"/>
          </p:cNvSpPr>
          <p:nvPr/>
        </p:nvSpPr>
        <p:spPr bwMode="auto">
          <a:xfrm>
            <a:off x="4897284" y="3408750"/>
            <a:ext cx="1190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28" name="Rectángulo 37"/>
          <p:cNvSpPr>
            <a:spLocks noChangeArrowheads="1"/>
          </p:cNvSpPr>
          <p:nvPr/>
        </p:nvSpPr>
        <p:spPr bwMode="auto">
          <a:xfrm>
            <a:off x="498322" y="4326325"/>
            <a:ext cx="7931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INTERACCIONES ENTRE PROFESIONALES</a:t>
            </a:r>
          </a:p>
          <a:p>
            <a:pPr algn="ctr"/>
            <a:r>
              <a:rPr lang="es-CL" altLang="es-CL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USO DE HERRAMIENTAS</a:t>
            </a:r>
          </a:p>
          <a:p>
            <a:pPr algn="ctr"/>
            <a:r>
              <a:rPr lang="es-CL" altLang="es-CL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COMUNICACIÓN </a:t>
            </a:r>
          </a:p>
          <a:p>
            <a:pPr algn="ctr"/>
            <a:r>
              <a:rPr lang="es-CL" altLang="es-CL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RE-TRABAJOS</a:t>
            </a:r>
          </a:p>
          <a:p>
            <a:pPr algn="ctr"/>
            <a:r>
              <a:rPr lang="es-CL" altLang="es-CL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ETC</a:t>
            </a:r>
          </a:p>
        </p:txBody>
      </p:sp>
      <p:sp>
        <p:nvSpPr>
          <p:cNvPr id="44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7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40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ortar rectángulo de esquina sencilla 50"/>
          <p:cNvSpPr/>
          <p:nvPr/>
        </p:nvSpPr>
        <p:spPr>
          <a:xfrm>
            <a:off x="897562" y="2853756"/>
            <a:ext cx="7416800" cy="954087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52" name="Rectángulo 33"/>
          <p:cNvSpPr>
            <a:spLocks noChangeArrowheads="1"/>
          </p:cNvSpPr>
          <p:nvPr/>
        </p:nvSpPr>
        <p:spPr bwMode="auto">
          <a:xfrm>
            <a:off x="-131139" y="2885506"/>
            <a:ext cx="9134476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25 PROBLEMAS</a:t>
            </a:r>
          </a:p>
        </p:txBody>
      </p:sp>
      <p:sp>
        <p:nvSpPr>
          <p:cNvPr id="54" name="Rectángulo 37"/>
          <p:cNvSpPr>
            <a:spLocks noChangeArrowheads="1"/>
          </p:cNvSpPr>
          <p:nvPr/>
        </p:nvSpPr>
        <p:spPr bwMode="auto">
          <a:xfrm>
            <a:off x="640387" y="3791984"/>
            <a:ext cx="7931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BAJAN LA PRODUCTIVIDAD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Shape 864"/>
          <p:cNvGrpSpPr/>
          <p:nvPr/>
        </p:nvGrpSpPr>
        <p:grpSpPr>
          <a:xfrm>
            <a:off x="3473504" y="1089455"/>
            <a:ext cx="2549260" cy="1631939"/>
            <a:chOff x="3988875" y="3717800"/>
            <a:chExt cx="348050" cy="279650"/>
          </a:xfrm>
        </p:grpSpPr>
        <p:sp>
          <p:nvSpPr>
            <p:cNvPr id="61" name="Shape 866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2" name="Shape 86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3" name="Shape 86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4" name="Shape 86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ángulo 37"/>
          <p:cNvSpPr>
            <a:spLocks noChangeArrowheads="1"/>
          </p:cNvSpPr>
          <p:nvPr/>
        </p:nvSpPr>
        <p:spPr bwMode="auto">
          <a:xfrm>
            <a:off x="640387" y="4356948"/>
            <a:ext cx="7931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LAS OICE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61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41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upo 23"/>
          <p:cNvGrpSpPr>
            <a:grpSpLocks/>
          </p:cNvGrpSpPr>
          <p:nvPr/>
        </p:nvGrpSpPr>
        <p:grpSpPr bwMode="auto">
          <a:xfrm>
            <a:off x="2006600" y="1557338"/>
            <a:ext cx="5138738" cy="2708275"/>
            <a:chOff x="2007389" y="1931966"/>
            <a:chExt cx="5137677" cy="2708459"/>
          </a:xfrm>
        </p:grpSpPr>
        <p:sp>
          <p:nvSpPr>
            <p:cNvPr id="28" name="CuadroTexto 26"/>
            <p:cNvSpPr txBox="1">
              <a:spLocks noChangeArrowheads="1"/>
            </p:cNvSpPr>
            <p:nvPr/>
          </p:nvSpPr>
          <p:spPr bwMode="auto">
            <a:xfrm>
              <a:off x="2007389" y="1931966"/>
              <a:ext cx="5137677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/>
              <a:r>
                <a:rPr lang="es-CL" altLang="es-CL" sz="15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BIM</a:t>
              </a:r>
            </a:p>
          </p:txBody>
        </p:sp>
        <p:sp>
          <p:nvSpPr>
            <p:cNvPr id="29" name="CuadroTexto 27"/>
            <p:cNvSpPr txBox="1">
              <a:spLocks noChangeArrowheads="1"/>
            </p:cNvSpPr>
            <p:nvPr/>
          </p:nvSpPr>
          <p:spPr bwMode="auto">
            <a:xfrm>
              <a:off x="2490082" y="3809428"/>
              <a:ext cx="4276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/>
              <a:r>
                <a:rPr lang="es-CL" altLang="es-CL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BUILDING INFORMATION MODELING</a:t>
              </a:r>
            </a:p>
          </p:txBody>
        </p:sp>
      </p:grpSp>
      <p:sp>
        <p:nvSpPr>
          <p:cNvPr id="30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95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42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15272" r="15272"/>
          <a:stretch/>
        </p:blipFill>
        <p:spPr>
          <a:xfrm>
            <a:off x="805532" y="1469134"/>
            <a:ext cx="2913631" cy="2913631"/>
          </a:xfrm>
          <a:prstGeom prst="ellipse">
            <a:avLst/>
          </a:prstGeom>
        </p:spPr>
      </p:pic>
      <p:sp>
        <p:nvSpPr>
          <p:cNvPr id="21" name="CuadroTexto 31"/>
          <p:cNvSpPr txBox="1">
            <a:spLocks noChangeArrowheads="1"/>
          </p:cNvSpPr>
          <p:nvPr/>
        </p:nvSpPr>
        <p:spPr bwMode="auto">
          <a:xfrm>
            <a:off x="1156738" y="4393011"/>
            <a:ext cx="29321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4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CAD</a:t>
            </a:r>
            <a:endParaRPr lang="es-CL" altLang="es-CL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L" altLang="es-CL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SIMULA EL “LÁPIZ Y PAPEL”</a:t>
            </a:r>
          </a:p>
        </p:txBody>
      </p:sp>
      <p:sp>
        <p:nvSpPr>
          <p:cNvPr id="22" name="CuadroTexto 32"/>
          <p:cNvSpPr txBox="1">
            <a:spLocks noChangeArrowheads="1"/>
          </p:cNvSpPr>
          <p:nvPr/>
        </p:nvSpPr>
        <p:spPr bwMode="auto">
          <a:xfrm>
            <a:off x="5065163" y="4359674"/>
            <a:ext cx="37957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4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L" altLang="es-CL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METODOLOGÍA DE TRABAJO</a:t>
            </a:r>
          </a:p>
          <a:p>
            <a:r>
              <a:rPr lang="es-CL" altLang="es-CL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ELEMENTOS PREDETERMINADOS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/>
          <a:srcRect l="24067" r="24067"/>
          <a:stretch/>
        </p:blipFill>
        <p:spPr>
          <a:xfrm>
            <a:off x="4748137" y="1507654"/>
            <a:ext cx="2920652" cy="2904773"/>
          </a:xfrm>
          <a:prstGeom prst="ellipse">
            <a:avLst/>
          </a:prstGeom>
        </p:spPr>
      </p:pic>
      <p:sp>
        <p:nvSpPr>
          <p:cNvPr id="25" name="Rectángulo 29"/>
          <p:cNvSpPr>
            <a:spLocks noChangeArrowheads="1"/>
          </p:cNvSpPr>
          <p:nvPr/>
        </p:nvSpPr>
        <p:spPr bwMode="auto">
          <a:xfrm>
            <a:off x="231775" y="854075"/>
            <a:ext cx="857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BIM?</a:t>
            </a:r>
          </a:p>
        </p:txBody>
      </p:sp>
      <p:sp>
        <p:nvSpPr>
          <p:cNvPr id="26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65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43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9"/>
          <p:cNvSpPr>
            <a:spLocks noChangeArrowheads="1"/>
          </p:cNvSpPr>
          <p:nvPr/>
        </p:nvSpPr>
        <p:spPr bwMode="auto">
          <a:xfrm>
            <a:off x="231775" y="854075"/>
            <a:ext cx="857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BIM?</a:t>
            </a:r>
          </a:p>
        </p:txBody>
      </p:sp>
      <p:pic>
        <p:nvPicPr>
          <p:cNvPr id="25" name="Picture 2" descr="Resultado de imagen para bim universidad de pennsylva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60" y="1385078"/>
            <a:ext cx="5856913" cy="518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1884986" y="6548001"/>
            <a:ext cx="23764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1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© </a:t>
            </a:r>
            <a:r>
              <a:rPr lang="es-CL" sz="11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PennState</a:t>
            </a:r>
            <a:endParaRPr lang="es-CL" sz="11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26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44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9"/>
          <p:cNvSpPr>
            <a:spLocks noChangeArrowheads="1"/>
          </p:cNvSpPr>
          <p:nvPr/>
        </p:nvSpPr>
        <p:spPr bwMode="auto">
          <a:xfrm>
            <a:off x="231775" y="854075"/>
            <a:ext cx="857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BIM?</a:t>
            </a:r>
          </a:p>
        </p:txBody>
      </p:sp>
      <p:sp>
        <p:nvSpPr>
          <p:cNvPr id="18" name="Recortar rectángulo de esquina sencilla 17"/>
          <p:cNvSpPr/>
          <p:nvPr/>
        </p:nvSpPr>
        <p:spPr>
          <a:xfrm>
            <a:off x="215900" y="1719263"/>
            <a:ext cx="8640763" cy="3149600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9" name="Rectángulo 30"/>
          <p:cNvSpPr>
            <a:spLocks noChangeArrowheads="1"/>
          </p:cNvSpPr>
          <p:nvPr/>
        </p:nvSpPr>
        <p:spPr bwMode="auto">
          <a:xfrm>
            <a:off x="212725" y="1768475"/>
            <a:ext cx="86407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6000" b="1">
                <a:solidFill>
                  <a:schemeClr val="bg1"/>
                </a:solidFill>
                <a:latin typeface="Century Gothic" panose="020B0502020202020204" pitchFamily="34" charset="0"/>
              </a:rPr>
              <a:t>BIM ES:</a:t>
            </a:r>
          </a:p>
          <a:p>
            <a:pPr algn="ctr"/>
            <a:r>
              <a:rPr lang="es-CL" altLang="es-CL" sz="4000" b="1">
                <a:solidFill>
                  <a:schemeClr val="bg1"/>
                </a:solidFill>
                <a:latin typeface="Century Gothic" panose="020B0502020202020204" pitchFamily="34" charset="0"/>
              </a:rPr>
              <a:t>METODOLOGÍA DE TRABAJO</a:t>
            </a:r>
          </a:p>
          <a:p>
            <a:pPr algn="ctr"/>
            <a:r>
              <a:rPr lang="es-CL" altLang="es-CL" sz="4000" b="1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s-CL" altLang="es-CL" sz="4000" b="1">
                <a:solidFill>
                  <a:schemeClr val="bg1"/>
                </a:solidFill>
                <a:latin typeface="Century Gothic" panose="020B0502020202020204" pitchFamily="34" charset="0"/>
              </a:rPr>
              <a:t>SOFTWARES</a:t>
            </a:r>
            <a:endParaRPr lang="es-CL" altLang="es-CL" sz="6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3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45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9"/>
          <p:cNvSpPr>
            <a:spLocks noChangeArrowheads="1"/>
          </p:cNvSpPr>
          <p:nvPr/>
        </p:nvSpPr>
        <p:spPr bwMode="auto">
          <a:xfrm>
            <a:off x="231775" y="854075"/>
            <a:ext cx="857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BIM?</a:t>
            </a:r>
          </a:p>
        </p:txBody>
      </p:sp>
      <p:sp>
        <p:nvSpPr>
          <p:cNvPr id="18" name="Recortar rectángulo de esquina sencilla 17"/>
          <p:cNvSpPr/>
          <p:nvPr/>
        </p:nvSpPr>
        <p:spPr>
          <a:xfrm>
            <a:off x="215900" y="1719263"/>
            <a:ext cx="8640763" cy="1803400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9" name="Rectángulo 30"/>
          <p:cNvSpPr>
            <a:spLocks noChangeArrowheads="1"/>
          </p:cNvSpPr>
          <p:nvPr/>
        </p:nvSpPr>
        <p:spPr bwMode="auto">
          <a:xfrm>
            <a:off x="212725" y="1768475"/>
            <a:ext cx="8640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800" b="1">
                <a:solidFill>
                  <a:schemeClr val="bg1"/>
                </a:solidFill>
                <a:latin typeface="Century Gothic" panose="020B0502020202020204" pitchFamily="34" charset="0"/>
              </a:rPr>
              <a:t>GRAN VENTAJA</a:t>
            </a:r>
          </a:p>
          <a:p>
            <a:pPr algn="ctr"/>
            <a:r>
              <a:rPr lang="es-CL" altLang="es-CL" sz="6000" b="1">
                <a:solidFill>
                  <a:schemeClr val="bg1"/>
                </a:solidFill>
                <a:latin typeface="Century Gothic" panose="020B0502020202020204" pitchFamily="34" charset="0"/>
              </a:rPr>
              <a:t>INTEROPERABILIDAD</a:t>
            </a:r>
          </a:p>
        </p:txBody>
      </p:sp>
      <p:pic>
        <p:nvPicPr>
          <p:cNvPr id="2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25627" r="2618" b="18756"/>
          <a:stretch>
            <a:fillRect/>
          </a:stretch>
        </p:blipFill>
        <p:spPr bwMode="auto">
          <a:xfrm>
            <a:off x="1995488" y="3648075"/>
            <a:ext cx="50450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31"/>
          <p:cNvSpPr txBox="1">
            <a:spLocks noChangeArrowheads="1"/>
          </p:cNvSpPr>
          <p:nvPr/>
        </p:nvSpPr>
        <p:spPr bwMode="auto">
          <a:xfrm>
            <a:off x="6054725" y="6011863"/>
            <a:ext cx="23764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© Autodesk</a:t>
            </a:r>
          </a:p>
        </p:txBody>
      </p:sp>
      <p:sp>
        <p:nvSpPr>
          <p:cNvPr id="22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3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46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9"/>
          <p:cNvSpPr>
            <a:spLocks noChangeArrowheads="1"/>
          </p:cNvSpPr>
          <p:nvPr/>
        </p:nvSpPr>
        <p:spPr bwMode="auto">
          <a:xfrm>
            <a:off x="231775" y="854075"/>
            <a:ext cx="857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BIM?</a:t>
            </a:r>
          </a:p>
        </p:txBody>
      </p:sp>
      <p:pic>
        <p:nvPicPr>
          <p:cNvPr id="22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73213"/>
            <a:ext cx="86042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1006402" y="5627688"/>
            <a:ext cx="5344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Curva </a:t>
            </a:r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del esfuerzo del proceso constructivo de </a:t>
            </a:r>
            <a:r>
              <a:rPr lang="es-CL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MacLeamy</a:t>
            </a:r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(2005).</a:t>
            </a: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47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9"/>
          <p:cNvSpPr>
            <a:spLocks noChangeArrowheads="1"/>
          </p:cNvSpPr>
          <p:nvPr/>
        </p:nvSpPr>
        <p:spPr bwMode="auto">
          <a:xfrm>
            <a:off x="231775" y="854075"/>
            <a:ext cx="857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 BIM</a:t>
            </a:r>
            <a:endParaRPr lang="es-CL" altLang="es-CL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0939"/>
            <a:ext cx="9144000" cy="4116084"/>
          </a:xfrm>
          <a:prstGeom prst="rect">
            <a:avLst/>
          </a:prstGeom>
        </p:spPr>
      </p:pic>
      <p:sp>
        <p:nvSpPr>
          <p:cNvPr id="20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708454" y="56170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Plan de requerimientos de BIM en Chile (Soto, 2016)</a:t>
            </a: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48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9"/>
          <p:cNvSpPr>
            <a:spLocks noChangeArrowheads="1"/>
          </p:cNvSpPr>
          <p:nvPr/>
        </p:nvSpPr>
        <p:spPr bwMode="auto">
          <a:xfrm>
            <a:off x="231775" y="854075"/>
            <a:ext cx="857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 BIM</a:t>
            </a:r>
            <a:endParaRPr lang="es-CL" altLang="es-CL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939"/>
            <a:ext cx="9144000" cy="41160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8" y="1498225"/>
            <a:ext cx="9153528" cy="4118797"/>
          </a:xfrm>
          <a:prstGeom prst="rect">
            <a:avLst/>
          </a:prstGeom>
        </p:spPr>
      </p:pic>
      <p:sp>
        <p:nvSpPr>
          <p:cNvPr id="20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/>
          <p:cNvSpPr/>
          <p:nvPr/>
        </p:nvSpPr>
        <p:spPr>
          <a:xfrm>
            <a:off x="708454" y="56170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Plan de requerimientos de BIM en Chile (Soto, 2016)</a:t>
            </a: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49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ortar rectángulo de esquina sencilla 20"/>
          <p:cNvSpPr/>
          <p:nvPr/>
        </p:nvSpPr>
        <p:spPr>
          <a:xfrm>
            <a:off x="191385" y="993062"/>
            <a:ext cx="8739963" cy="801191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23" name="Rectángulo 33"/>
          <p:cNvSpPr>
            <a:spLocks noChangeArrowheads="1"/>
          </p:cNvSpPr>
          <p:nvPr/>
        </p:nvSpPr>
        <p:spPr bwMode="auto">
          <a:xfrm>
            <a:off x="-9529" y="1024812"/>
            <a:ext cx="915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ES FÁCIL IMPLEMENTAR BIM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30"/>
          <p:cNvSpPr>
            <a:spLocks noChangeArrowheads="1"/>
          </p:cNvSpPr>
          <p:nvPr/>
        </p:nvSpPr>
        <p:spPr bwMode="auto">
          <a:xfrm>
            <a:off x="178146" y="1013959"/>
            <a:ext cx="879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INTERACCIONES ENTRE PROFESIONALES INTERNOS - EXTERNOS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31741" y="17954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VARIOS RETORNOS DE LOS PROYECTOS HACIA ARQUITECTURA.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1433" y="1805408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ángulo 44"/>
          <p:cNvSpPr/>
          <p:nvPr/>
        </p:nvSpPr>
        <p:spPr>
          <a:xfrm>
            <a:off x="426465" y="1952687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28337" y="2454926"/>
            <a:ext cx="624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TARDANZA EN RETORNO DE PLANOS, PROTESTADOS POR LA OICE, DESDE ARQUITECTURA.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98030" y="2464866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423062" y="2612145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28337" y="3121340"/>
            <a:ext cx="605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NO SE NOTIFICAN NI ESPECIFICAN LOS CAMBIOS EN LOS PLANOS PROVENIENTES DE ARQUITECTURA.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98029" y="3131280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/>
          <p:cNvSpPr/>
          <p:nvPr/>
        </p:nvSpPr>
        <p:spPr>
          <a:xfrm>
            <a:off x="423061" y="3278559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28337" y="37820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CANALES DE COMUNICACIÓN NO EFICIENTES CON ARQUITECTURA.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98029" y="3792033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Rectángulo 46"/>
          <p:cNvSpPr/>
          <p:nvPr/>
        </p:nvSpPr>
        <p:spPr>
          <a:xfrm>
            <a:off x="423061" y="3939312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24933" y="4441551"/>
            <a:ext cx="624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ESCASAS REUNIONES DE COORDINACIÓN DIRECTA CON ARQUITECTURA.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94626" y="4451491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ángulo 49"/>
          <p:cNvSpPr/>
          <p:nvPr/>
        </p:nvSpPr>
        <p:spPr>
          <a:xfrm>
            <a:off x="419658" y="4598770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05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8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ortar rectángulo de esquina sencilla 20"/>
          <p:cNvSpPr/>
          <p:nvPr/>
        </p:nvSpPr>
        <p:spPr>
          <a:xfrm>
            <a:off x="191385" y="993062"/>
            <a:ext cx="8739963" cy="801191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23" name="Rectángulo 33"/>
          <p:cNvSpPr>
            <a:spLocks noChangeArrowheads="1"/>
          </p:cNvSpPr>
          <p:nvPr/>
        </p:nvSpPr>
        <p:spPr bwMode="auto">
          <a:xfrm>
            <a:off x="-9529" y="1024812"/>
            <a:ext cx="915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ES FÁCIL IMPLEMENTAR BIM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8816" t="5395" r="27065" b="8143"/>
          <a:stretch/>
        </p:blipFill>
        <p:spPr>
          <a:xfrm>
            <a:off x="950633" y="2456836"/>
            <a:ext cx="3157504" cy="3157504"/>
          </a:xfrm>
          <a:prstGeom prst="ellipse">
            <a:avLst/>
          </a:prstGeom>
        </p:spPr>
      </p:pic>
      <p:sp>
        <p:nvSpPr>
          <p:cNvPr id="22" name="Rectángulo 33"/>
          <p:cNvSpPr>
            <a:spLocks noChangeArrowheads="1"/>
          </p:cNvSpPr>
          <p:nvPr/>
        </p:nvSpPr>
        <p:spPr bwMode="auto">
          <a:xfrm>
            <a:off x="4295556" y="3294041"/>
            <a:ext cx="48484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INDUSTRIA FRAGMENTADA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51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ortar rectángulo de esquina sencilla 20"/>
          <p:cNvSpPr/>
          <p:nvPr/>
        </p:nvSpPr>
        <p:spPr>
          <a:xfrm>
            <a:off x="191385" y="993062"/>
            <a:ext cx="8739963" cy="801191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23" name="Rectángulo 33"/>
          <p:cNvSpPr>
            <a:spLocks noChangeArrowheads="1"/>
          </p:cNvSpPr>
          <p:nvPr/>
        </p:nvSpPr>
        <p:spPr bwMode="auto">
          <a:xfrm>
            <a:off x="-9529" y="1024812"/>
            <a:ext cx="915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ES FÁCIL IMPLEMENTAR BIM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8816" t="5395" r="27065" b="8143"/>
          <a:stretch/>
        </p:blipFill>
        <p:spPr>
          <a:xfrm>
            <a:off x="950633" y="2456836"/>
            <a:ext cx="3157504" cy="3157504"/>
          </a:xfrm>
          <a:prstGeom prst="ellipse">
            <a:avLst/>
          </a:prstGeom>
        </p:spPr>
      </p:pic>
      <p:sp>
        <p:nvSpPr>
          <p:cNvPr id="22" name="Rectángulo 33"/>
          <p:cNvSpPr>
            <a:spLocks noChangeArrowheads="1"/>
          </p:cNvSpPr>
          <p:nvPr/>
        </p:nvSpPr>
        <p:spPr bwMode="auto">
          <a:xfrm>
            <a:off x="4295556" y="3028227"/>
            <a:ext cx="48484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RESISTENCIA AL CAMBIO</a:t>
            </a:r>
          </a:p>
          <a:p>
            <a:r>
              <a:rPr lang="es-CL" altLang="es-CL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COSTOS/BENEFICIOS NO INMEDIATOS</a:t>
            </a:r>
            <a:endParaRPr lang="es-CL" altLang="es-CL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4312" r="14312"/>
          <a:stretch/>
        </p:blipFill>
        <p:spPr>
          <a:xfrm>
            <a:off x="950634" y="2456835"/>
            <a:ext cx="3157504" cy="31575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7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52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ortar rectángulo de esquina sencilla 20"/>
          <p:cNvSpPr/>
          <p:nvPr/>
        </p:nvSpPr>
        <p:spPr>
          <a:xfrm>
            <a:off x="191385" y="993062"/>
            <a:ext cx="8739963" cy="801191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23" name="Rectángulo 33"/>
          <p:cNvSpPr>
            <a:spLocks noChangeArrowheads="1"/>
          </p:cNvSpPr>
          <p:nvPr/>
        </p:nvSpPr>
        <p:spPr bwMode="auto">
          <a:xfrm>
            <a:off x="-9529" y="1024812"/>
            <a:ext cx="915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ES FÁCIL IMPLEMENTAR BIM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8816" t="5395" r="27065" b="8143"/>
          <a:stretch/>
        </p:blipFill>
        <p:spPr>
          <a:xfrm>
            <a:off x="950633" y="2456836"/>
            <a:ext cx="3157504" cy="3157504"/>
          </a:xfrm>
          <a:prstGeom prst="ellipse">
            <a:avLst/>
          </a:prstGeom>
        </p:spPr>
      </p:pic>
      <p:sp>
        <p:nvSpPr>
          <p:cNvPr id="22" name="Rectángulo 33"/>
          <p:cNvSpPr>
            <a:spLocks noChangeArrowheads="1"/>
          </p:cNvSpPr>
          <p:nvPr/>
        </p:nvSpPr>
        <p:spPr bwMode="auto">
          <a:xfrm>
            <a:off x="4295556" y="3294041"/>
            <a:ext cx="48484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DEFICIT FORMATIVOS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745" r="30589"/>
          <a:stretch/>
        </p:blipFill>
        <p:spPr>
          <a:xfrm>
            <a:off x="950633" y="2425744"/>
            <a:ext cx="3157504" cy="3188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76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53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ortar rectángulo de esquina sencilla 20"/>
          <p:cNvSpPr/>
          <p:nvPr/>
        </p:nvSpPr>
        <p:spPr>
          <a:xfrm>
            <a:off x="191385" y="993062"/>
            <a:ext cx="8739963" cy="801191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23" name="Rectángulo 33"/>
          <p:cNvSpPr>
            <a:spLocks noChangeArrowheads="1"/>
          </p:cNvSpPr>
          <p:nvPr/>
        </p:nvSpPr>
        <p:spPr bwMode="auto">
          <a:xfrm>
            <a:off x="-9529" y="1024812"/>
            <a:ext cx="915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ES FÁCIL IMPLEMENTAR BIM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8816" t="5395" r="27065" b="8143"/>
          <a:stretch/>
        </p:blipFill>
        <p:spPr>
          <a:xfrm>
            <a:off x="950633" y="2456836"/>
            <a:ext cx="3157504" cy="3157504"/>
          </a:xfrm>
          <a:prstGeom prst="ellipse">
            <a:avLst/>
          </a:prstGeom>
        </p:spPr>
      </p:pic>
      <p:sp>
        <p:nvSpPr>
          <p:cNvPr id="22" name="Rectángulo 33"/>
          <p:cNvSpPr>
            <a:spLocks noChangeArrowheads="1"/>
          </p:cNvSpPr>
          <p:nvPr/>
        </p:nvSpPr>
        <p:spPr bwMode="auto">
          <a:xfrm>
            <a:off x="4295556" y="3294041"/>
            <a:ext cx="48484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ES SOLO SOFTWARES</a:t>
            </a:r>
            <a:endParaRPr lang="es-CL" altLang="es-CL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745" r="30589"/>
          <a:stretch/>
        </p:blipFill>
        <p:spPr>
          <a:xfrm>
            <a:off x="950633" y="2425744"/>
            <a:ext cx="3157504" cy="3188596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8623" r="18623"/>
          <a:stretch/>
        </p:blipFill>
        <p:spPr>
          <a:xfrm>
            <a:off x="950633" y="2432706"/>
            <a:ext cx="3157504" cy="31816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8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54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ortar rectángulo de esquina sencilla 20"/>
          <p:cNvSpPr/>
          <p:nvPr/>
        </p:nvSpPr>
        <p:spPr>
          <a:xfrm>
            <a:off x="191385" y="993062"/>
            <a:ext cx="8739963" cy="801191"/>
          </a:xfrm>
          <a:prstGeom prst="snip1Rect">
            <a:avLst>
              <a:gd name="adj" fmla="val 0"/>
            </a:avLst>
          </a:prstGeom>
          <a:solidFill>
            <a:srgbClr val="25304A">
              <a:alpha val="3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23" name="Rectángulo 33"/>
          <p:cNvSpPr>
            <a:spLocks noChangeArrowheads="1"/>
          </p:cNvSpPr>
          <p:nvPr/>
        </p:nvSpPr>
        <p:spPr bwMode="auto">
          <a:xfrm>
            <a:off x="-9529" y="1024812"/>
            <a:ext cx="915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ES FÁCIL IMPLEMENTAR BIM</a:t>
            </a:r>
            <a:endParaRPr lang="es-CL" altLang="es-CL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8816" t="5395" r="27065" b="8143"/>
          <a:stretch/>
        </p:blipFill>
        <p:spPr>
          <a:xfrm>
            <a:off x="950633" y="2456836"/>
            <a:ext cx="3157504" cy="3157504"/>
          </a:xfrm>
          <a:prstGeom prst="ellipse">
            <a:avLst/>
          </a:prstGeom>
        </p:spPr>
      </p:pic>
      <p:sp>
        <p:nvSpPr>
          <p:cNvPr id="22" name="Rectángulo 33"/>
          <p:cNvSpPr>
            <a:spLocks noChangeArrowheads="1"/>
          </p:cNvSpPr>
          <p:nvPr/>
        </p:nvSpPr>
        <p:spPr bwMode="auto">
          <a:xfrm>
            <a:off x="4295556" y="3294041"/>
            <a:ext cx="484844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IMPLEMENTAR METODOLOGÍA</a:t>
            </a:r>
          </a:p>
          <a:p>
            <a:r>
              <a:rPr lang="es-CL" altLang="es-CL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(NO ES REPLICABLE)</a:t>
            </a:r>
            <a:endParaRPr lang="es-CL" altLang="es-CL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745" r="30589"/>
          <a:stretch/>
        </p:blipFill>
        <p:spPr>
          <a:xfrm>
            <a:off x="950633" y="2425744"/>
            <a:ext cx="3157504" cy="3188596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8623" r="18623"/>
          <a:stretch/>
        </p:blipFill>
        <p:spPr>
          <a:xfrm>
            <a:off x="950633" y="2432706"/>
            <a:ext cx="3157504" cy="3181634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12500" r="12500"/>
          <a:stretch/>
        </p:blipFill>
        <p:spPr>
          <a:xfrm>
            <a:off x="950633" y="2439618"/>
            <a:ext cx="3157504" cy="31747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27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55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/>
          <p:cNvSpPr/>
          <p:nvPr/>
        </p:nvSpPr>
        <p:spPr>
          <a:xfrm>
            <a:off x="934561" y="1310869"/>
            <a:ext cx="7858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 NECESARIO </a:t>
            </a: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MEJORAR U OPTIMIZAR </a:t>
            </a: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LOS PROBLEMAS DE PRODUCTIVIDAD QUE HOY PRESENTA LA INDUSTRÍA.</a:t>
            </a:r>
            <a:endParaRPr lang="es-C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9795" y="1382798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Shape 744"/>
          <p:cNvSpPr/>
          <p:nvPr/>
        </p:nvSpPr>
        <p:spPr>
          <a:xfrm>
            <a:off x="487078" y="1483092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ángulo 25"/>
          <p:cNvSpPr/>
          <p:nvPr/>
        </p:nvSpPr>
        <p:spPr>
          <a:xfrm>
            <a:off x="934561" y="2757867"/>
            <a:ext cx="7858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BIM REPRESENTA UNA GRAN OPORTUNIDAD PARA EL DESARROLLO DE LAS OICE.</a:t>
            </a:r>
            <a:endParaRPr lang="es-C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89795" y="2829796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Shape 744"/>
          <p:cNvSpPr/>
          <p:nvPr/>
        </p:nvSpPr>
        <p:spPr>
          <a:xfrm>
            <a:off x="487078" y="2930090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Rectángulo 28"/>
          <p:cNvSpPr/>
          <p:nvPr/>
        </p:nvSpPr>
        <p:spPr>
          <a:xfrm>
            <a:off x="934561" y="3967105"/>
            <a:ext cx="7858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IMPLEMENTACIÓN DE BIM EN LAS OICE PRESENTA GRANDES DESAFIOS, DEBIENDO TENER COMO FOCO PRINCIPAL LA METODOLOGÍA Y “FILOSOFÍA” DE BIM.</a:t>
            </a:r>
            <a:endParaRPr lang="es-C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89795" y="403903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Shape 744"/>
          <p:cNvSpPr/>
          <p:nvPr/>
        </p:nvSpPr>
        <p:spPr>
          <a:xfrm>
            <a:off x="487078" y="4139328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9" cy="6875127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9" y="342846"/>
            <a:ext cx="99375" cy="133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176474" y="224088"/>
            <a:ext cx="2870894" cy="154696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56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91" y="91974"/>
            <a:ext cx="1332644" cy="12651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85" y="224088"/>
            <a:ext cx="3396606" cy="103818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57257" y="2257356"/>
            <a:ext cx="8076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ANÁLISIS DE LAS OFICINAS DE INGENIERÍA ESTRUCTURAL CHILENA</a:t>
            </a:r>
          </a:p>
          <a:p>
            <a:pPr algn="ctr"/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BENEFICIOS Y DESAFÍOS PARA LA IMPLEMENTACIÓN DE BIM</a:t>
            </a:r>
            <a:endParaRPr lang="es-C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28934" y="4736951"/>
            <a:ext cx="8076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FELIPE </a:t>
            </a:r>
            <a:r>
              <a:rPr 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MUÑOZ LA </a:t>
            </a:r>
            <a:r>
              <a:rPr lang="es-C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RIVERA / JUAN CARLOS </a:t>
            </a:r>
            <a:r>
              <a:rPr 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VIELMA</a:t>
            </a:r>
            <a:endParaRPr 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28934" y="5156311"/>
            <a:ext cx="807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BIM GROUP</a:t>
            </a:r>
            <a:endParaRPr lang="es-C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28934" y="5410289"/>
            <a:ext cx="807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ESCUELA DE INGENIERÍA CIVIL</a:t>
            </a:r>
            <a:endParaRPr lang="es-C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8934" y="5679476"/>
            <a:ext cx="807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PONTIFICIA UNIVERSIDAD CATÓLICA DE VALPARAÍSO</a:t>
            </a:r>
            <a:endParaRPr lang="es-C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30"/>
          <p:cNvSpPr>
            <a:spLocks noChangeArrowheads="1"/>
          </p:cNvSpPr>
          <p:nvPr/>
        </p:nvSpPr>
        <p:spPr bwMode="auto">
          <a:xfrm>
            <a:off x="178146" y="1013959"/>
            <a:ext cx="879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INTERACCIONES ENTRE PROFESIONALES INTERNOS - EXTERNOS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31740" y="2550381"/>
            <a:ext cx="5554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DIFERENCIAS EN CRITERIOS DE MODELACIÓN ENTRE ARQUITECTURA Y ESTRUCTURA.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1433" y="2560321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ángulo 44"/>
          <p:cNvSpPr/>
          <p:nvPr/>
        </p:nvSpPr>
        <p:spPr>
          <a:xfrm>
            <a:off x="426465" y="2707600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07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28337" y="3209839"/>
            <a:ext cx="8047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RETRASOS EN ENTREGAS POR CUESTIONAMIENTO A CÁLCULOS POR DIFERENCIAS EN CRITERIOS DE DISEÑO CON OFICINAS REVISORAS DE PROYECTOS.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98030" y="3219779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423062" y="3367058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08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28337" y="4088902"/>
            <a:ext cx="8047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REINGRESO DE PROYECTOS A LA OICE POR DUDAS/ERRORES IDENTIFICADOS EN LA FASE DE CONSTRUCCIÓN.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98029" y="4098842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/>
          <p:cNvSpPr/>
          <p:nvPr/>
        </p:nvSpPr>
        <p:spPr>
          <a:xfrm>
            <a:off x="423061" y="4246121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09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28337" y="4749655"/>
            <a:ext cx="602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CAMBIOS POSTERIORES A ENTREGA POR COSTO TOTAL DE OBRA GRUESA (DISMINUIR COSTOS).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98029" y="4759595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Rectángulo 46"/>
          <p:cNvSpPr/>
          <p:nvPr/>
        </p:nvSpPr>
        <p:spPr>
          <a:xfrm>
            <a:off x="423061" y="4906874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28337" y="1673214"/>
            <a:ext cx="7731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FALTA DE COORDINACIÓN INICIAL (DEFINIR CANALES, FORMAS DE TRABAJO Y DE “RETROALIMENTACIÓN”) EN LAS PRIMERAS INTERACCIONES ARQUITECTURA-INGENIERÍA.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398030" y="168315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423062" y="183043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06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347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30"/>
          <p:cNvSpPr>
            <a:spLocks noChangeArrowheads="1"/>
          </p:cNvSpPr>
          <p:nvPr/>
        </p:nvSpPr>
        <p:spPr bwMode="auto">
          <a:xfrm>
            <a:off x="178146" y="1013959"/>
            <a:ext cx="879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INTERACCIONES ENTRE PROFESIONALES </a:t>
            </a:r>
            <a:r>
              <a:rPr lang="es-CL" altLang="es-CL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I-E/I-I</a:t>
            </a:r>
            <a:endParaRPr lang="es-CL" altLang="es-CL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1740" y="2821316"/>
            <a:ext cx="5554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NO EXISTE BITÁCORA/REGISTRO DE MODIFICACIONES DEL PROYECTO.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1433" y="2831256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ángulo 44"/>
          <p:cNvSpPr/>
          <p:nvPr/>
        </p:nvSpPr>
        <p:spPr>
          <a:xfrm>
            <a:off x="426465" y="2978535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28337" y="3480774"/>
            <a:ext cx="535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PRESENCIA DE “TIEMPOS MUERTOS” EN </a:t>
            </a:r>
            <a:r>
              <a:rPr lang="es-CL" altLang="es-C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PROYECTOS.</a:t>
            </a:r>
            <a:endParaRPr lang="es-CL" alt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98030" y="349071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423062" y="363799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28337" y="1673214"/>
            <a:ext cx="8130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PÉRDIDA DE INFORMACIÓN DESDE FUENTE CENTRAL (ARQUITECTO, MANDANTE) AL PASAR POR LOS INGENIEROS SENIOR O COORDINADORES, HASTA LLEGAR AL INGENIERO EJECUTOR DEL PROYECTO.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398030" y="168315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423062" y="183043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5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30"/>
          <p:cNvSpPr>
            <a:spLocks noChangeArrowheads="1"/>
          </p:cNvSpPr>
          <p:nvPr/>
        </p:nvSpPr>
        <p:spPr bwMode="auto">
          <a:xfrm>
            <a:off x="178146" y="1013959"/>
            <a:ext cx="879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INTERACCIONES ENTRE PROFESIONALES </a:t>
            </a:r>
            <a:r>
              <a:rPr lang="es-CL" altLang="es-CL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INTERNOS</a:t>
            </a:r>
            <a:endParaRPr lang="es-CL" altLang="es-CL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1740" y="2550381"/>
            <a:ext cx="7501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GRAN CANTIDAD DE RETRABAJOS POR PARTE DEL DIBUJANTE PROYECTISTA POR CAMBIOS RECURRENTES.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1433" y="2560321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ángulo 44"/>
          <p:cNvSpPr/>
          <p:nvPr/>
        </p:nvSpPr>
        <p:spPr>
          <a:xfrm>
            <a:off x="426465" y="2707600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28337" y="3209839"/>
            <a:ext cx="5040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ERRORES EN PLANOS ESTRUCTURALES FINALES.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98030" y="3219779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423062" y="3367058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28336" y="3879237"/>
            <a:ext cx="8215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EXCESO DE TRABAJO PARA LOS DIBUJANTES PROYECTISTAS PRODUCTO DE GRAN CANTIDAD DE DETALLAMIENTOS EN LOS PROYECTOS.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98029" y="3889177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/>
          <p:cNvSpPr/>
          <p:nvPr/>
        </p:nvSpPr>
        <p:spPr>
          <a:xfrm>
            <a:off x="423061" y="4036456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28337" y="4539990"/>
            <a:ext cx="602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REDIBUJO DE PLANOS DE ARQUITECTURA A PLANOS ESTRUCTURALES.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98029" y="4549930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Rectángulo 46"/>
          <p:cNvSpPr/>
          <p:nvPr/>
        </p:nvSpPr>
        <p:spPr>
          <a:xfrm>
            <a:off x="423061" y="4697209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28337" y="1673214"/>
            <a:ext cx="7731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EL INTERCAMBIO DE INFORMACIÓN ENTRE INGENIERO-DIBUJANTE PROYECTISTA ES “ARTESANAL” (PLANOS ESCRITOS “A MANO”, COMENTARIOS DE FORMA VERBAL, ETC).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398030" y="168315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423062" y="183043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28335" y="5186321"/>
            <a:ext cx="7851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CAMBIOS EN LOS MODELOS DE ANÁLISIS (PARCIALES O GLOBALES) POR MODIFICACIONES DEL PROYECTO.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98028" y="5196261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ángulo 49"/>
          <p:cNvSpPr/>
          <p:nvPr/>
        </p:nvSpPr>
        <p:spPr>
          <a:xfrm>
            <a:off x="423060" y="5343540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52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Minneapolis, Minnesota, Horizonte,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-9528" y="0"/>
            <a:ext cx="9153528" cy="6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-9528" y="0"/>
            <a:ext cx="9153528" cy="6875126"/>
          </a:xfrm>
          <a:prstGeom prst="rect">
            <a:avLst/>
          </a:prstGeom>
          <a:solidFill>
            <a:srgbClr val="135C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3" name="Rectángulo 42"/>
          <p:cNvSpPr/>
          <p:nvPr/>
        </p:nvSpPr>
        <p:spPr>
          <a:xfrm>
            <a:off x="-9528" y="102214"/>
            <a:ext cx="73968" cy="5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46" t="8400" r="20700" b="15625"/>
          <a:stretch/>
        </p:blipFill>
        <p:spPr>
          <a:xfrm>
            <a:off x="89848" y="41207"/>
            <a:ext cx="1237212" cy="666663"/>
          </a:xfrm>
          <a:prstGeom prst="rect">
            <a:avLst/>
          </a:prstGeom>
        </p:spPr>
      </p:pic>
      <p:sp>
        <p:nvSpPr>
          <p:cNvPr id="31" name="CuadroTexto 15"/>
          <p:cNvSpPr txBox="1">
            <a:spLocks noChangeArrowheads="1"/>
          </p:cNvSpPr>
          <p:nvPr/>
        </p:nvSpPr>
        <p:spPr bwMode="auto">
          <a:xfrm>
            <a:off x="6213399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DESAFÍOS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08636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752900" y="72234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BIM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748137" y="-103800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uadroTexto 15"/>
          <p:cNvSpPr txBox="1">
            <a:spLocks noChangeArrowheads="1"/>
          </p:cNvSpPr>
          <p:nvPr/>
        </p:nvSpPr>
        <p:spPr bwMode="auto">
          <a:xfrm>
            <a:off x="3297165" y="70698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OICE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292402" y="-105336"/>
            <a:ext cx="1394965" cy="46265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15"/>
          <p:cNvSpPr txBox="1">
            <a:spLocks noChangeArrowheads="1"/>
          </p:cNvSpPr>
          <p:nvPr/>
        </p:nvSpPr>
        <p:spPr bwMode="auto">
          <a:xfrm>
            <a:off x="1836666" y="67985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831903" y="-108049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218966" y="6429077"/>
            <a:ext cx="840369" cy="354495"/>
          </a:xfrm>
        </p:spPr>
        <p:txBody>
          <a:bodyPr/>
          <a:lstStyle/>
          <a:p>
            <a:fld id="{9023EE14-6AFE-46BB-9036-C15696DFEF4C}" type="slidenum">
              <a:rPr lang="es-CL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fld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30"/>
          <p:cNvSpPr>
            <a:spLocks noChangeArrowheads="1"/>
          </p:cNvSpPr>
          <p:nvPr/>
        </p:nvSpPr>
        <p:spPr bwMode="auto">
          <a:xfrm>
            <a:off x="178146" y="1013959"/>
            <a:ext cx="879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CL" altLang="es-CL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INTERACCIONES ENTRE PROFESIONALES </a:t>
            </a:r>
            <a:r>
              <a:rPr lang="es-CL" altLang="es-CL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INTERNOS</a:t>
            </a:r>
            <a:endParaRPr lang="es-CL" altLang="es-CL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8338" y="2335879"/>
            <a:ext cx="587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BAJO CONTROL INTERNO DE ACTIVIDADES Y PROYECTOS EN CURSO.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8031" y="2345819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ángulo 44"/>
          <p:cNvSpPr/>
          <p:nvPr/>
        </p:nvSpPr>
        <p:spPr>
          <a:xfrm>
            <a:off x="423063" y="2493098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24935" y="2995337"/>
            <a:ext cx="756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DISMINUCIÓN DE LA EFICIENCIA POR MULTIPLICIDAD DE TRABAJOS REALIZADOS EN PARALELO POR UN PROFESIONAL.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94628" y="3005277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419660" y="3152556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24934" y="3664735"/>
            <a:ext cx="7042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GRAN CANTIDAD DE RETRABAJOS POR PARTE DEL INGENIERO DE PROYECTO.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94627" y="3674675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/>
          <p:cNvSpPr/>
          <p:nvPr/>
        </p:nvSpPr>
        <p:spPr>
          <a:xfrm>
            <a:off x="419659" y="3821954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23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24935" y="4325488"/>
            <a:ext cx="756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GRAN CANTIDAD DE PLANILLAS DE CÁLCULO (EXCEL, ETC) QUE HACEN LENTO Y ENGORROSO EL PROCESO DE DISEÑO.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94627" y="4335428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Rectángulo 46"/>
          <p:cNvSpPr/>
          <p:nvPr/>
        </p:nvSpPr>
        <p:spPr>
          <a:xfrm>
            <a:off x="419659" y="4482707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28338" y="1673214"/>
            <a:ext cx="6556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IDENTIFICACIÓN DE ERRORES Y/U OMISIONES EN PROYECTOS CASI TERMINADOS.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398030" y="1683154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423062" y="1830433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24933" y="4971819"/>
            <a:ext cx="7851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MUCHOS PROYECTOS CON PLAZOS DE ENTREGA SIMILARES DADO QUE TODOS LOS MANDANTES QUIEREN SUS PROYECTOS RÁPIDO (TODO ES "PARA AYER").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94626" y="4981759"/>
            <a:ext cx="530309" cy="548740"/>
          </a:xfrm>
          <a:prstGeom prst="rect">
            <a:avLst/>
          </a:prstGeom>
          <a:solidFill>
            <a:srgbClr val="FC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ángulo 49"/>
          <p:cNvSpPr/>
          <p:nvPr/>
        </p:nvSpPr>
        <p:spPr>
          <a:xfrm>
            <a:off x="419658" y="5129038"/>
            <a:ext cx="50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altLang="es-C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endParaRPr lang="es-CL" altLang="es-C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uadroTexto 15"/>
          <p:cNvSpPr txBox="1">
            <a:spLocks noChangeArrowheads="1"/>
          </p:cNvSpPr>
          <p:nvPr/>
        </p:nvSpPr>
        <p:spPr bwMode="auto">
          <a:xfrm>
            <a:off x="7673898" y="74947"/>
            <a:ext cx="138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CL" altLang="es-CL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CL" altLang="es-CL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7669135" y="-101087"/>
            <a:ext cx="1394965" cy="46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15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1487</Words>
  <Application>Microsoft Office PowerPoint</Application>
  <PresentationFormat>Presentación en pantalla (4:3)</PresentationFormat>
  <Paragraphs>544</Paragraphs>
  <Slides>56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cristobal Muñoz la rivera</dc:creator>
  <cp:lastModifiedBy>Felipe cristobal Muñoz la rivera</cp:lastModifiedBy>
  <cp:revision>41</cp:revision>
  <dcterms:created xsi:type="dcterms:W3CDTF">2017-11-14T03:08:17Z</dcterms:created>
  <dcterms:modified xsi:type="dcterms:W3CDTF">2017-11-16T12:55:43Z</dcterms:modified>
</cp:coreProperties>
</file>